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63" r:id="rId2"/>
  </p:sldMasterIdLst>
  <p:notesMasterIdLst>
    <p:notesMasterId r:id="rId18"/>
  </p:notesMasterIdLst>
  <p:handoutMasterIdLst>
    <p:handoutMasterId r:id="rId19"/>
  </p:handoutMasterIdLst>
  <p:sldIdLst>
    <p:sldId id="256" r:id="rId3"/>
    <p:sldId id="349" r:id="rId4"/>
    <p:sldId id="379" r:id="rId5"/>
    <p:sldId id="386" r:id="rId6"/>
    <p:sldId id="390" r:id="rId7"/>
    <p:sldId id="389" r:id="rId8"/>
    <p:sldId id="370" r:id="rId9"/>
    <p:sldId id="372" r:id="rId10"/>
    <p:sldId id="374" r:id="rId11"/>
    <p:sldId id="383" r:id="rId12"/>
    <p:sldId id="388" r:id="rId13"/>
    <p:sldId id="377" r:id="rId14"/>
    <p:sldId id="376" r:id="rId15"/>
    <p:sldId id="375" r:id="rId16"/>
    <p:sldId id="352" r:id="rId17"/>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464646"/>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0" autoAdjust="0"/>
    <p:restoredTop sz="61261" autoAdjust="0"/>
  </p:normalViewPr>
  <p:slideViewPr>
    <p:cSldViewPr snapToGrid="0" snapToObjects="1">
      <p:cViewPr varScale="1">
        <p:scale>
          <a:sx n="51" d="100"/>
          <a:sy n="51" d="100"/>
        </p:scale>
        <p:origin x="198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586"/>
    </p:cViewPr>
  </p:sorterViewPr>
  <p:notesViewPr>
    <p:cSldViewPr snapToGrid="0" snapToObjects="1">
      <p:cViewPr>
        <p:scale>
          <a:sx n="66" d="100"/>
          <a:sy n="66" d="100"/>
        </p:scale>
        <p:origin x="2360" y="32"/>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216E5981-DF9C-7442-943C-F3331BBBEB18}" type="datetimeFigureOut">
              <a:rPr lang="en-US" smtClean="0"/>
              <a:pPr/>
              <a:t>11/16/20</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5475F555-9F78-494D-9AB6-75EF9F91EB23}" type="slidenum">
              <a:rPr lang="en-US" smtClean="0"/>
              <a:pPr/>
              <a:t>‹#›</a:t>
            </a:fld>
            <a:endParaRPr lang="en-US"/>
          </a:p>
        </p:txBody>
      </p:sp>
    </p:spTree>
    <p:extLst>
      <p:ext uri="{BB962C8B-B14F-4D97-AF65-F5344CB8AC3E}">
        <p14:creationId xmlns:p14="http://schemas.microsoft.com/office/powerpoint/2010/main" val="9711595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82DCB9D8-49AE-8741-B3DB-11B472FE6DFC}" type="datetimeFigureOut">
              <a:rPr lang="en-US" smtClean="0"/>
              <a:pPr/>
              <a:t>11/16/20</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6E4AB4C2-B445-E748-A9D1-799CEA0931DA}" type="slidenum">
              <a:rPr lang="en-US" smtClean="0"/>
              <a:pPr/>
              <a:t>‹#›</a:t>
            </a:fld>
            <a:endParaRPr lang="en-US"/>
          </a:p>
        </p:txBody>
      </p:sp>
    </p:spTree>
    <p:extLst>
      <p:ext uri="{BB962C8B-B14F-4D97-AF65-F5344CB8AC3E}">
        <p14:creationId xmlns:p14="http://schemas.microsoft.com/office/powerpoint/2010/main" val="398258965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600" b="1" dirty="0"/>
              <a:t>Hello Everyone</a:t>
            </a:r>
          </a:p>
          <a:p>
            <a:endParaRPr lang="en-CA" sz="1600" b="1" dirty="0"/>
          </a:p>
          <a:p>
            <a:r>
              <a:rPr lang="en-CA" sz="1600" b="1" dirty="0"/>
              <a:t>Thank you </a:t>
            </a:r>
            <a:r>
              <a:rPr lang="en-CA" sz="1600" dirty="0"/>
              <a:t>for the opportunity to provide a brief historical overview of the Ottawa Decision Support Framework. </a:t>
            </a:r>
          </a:p>
          <a:p>
            <a:endParaRPr lang="en-CA" sz="1600" dirty="0"/>
          </a:p>
          <a:p>
            <a:r>
              <a:rPr lang="en-CA" sz="1600" b="1" dirty="0"/>
              <a:t>I hope</a:t>
            </a:r>
            <a:r>
              <a:rPr lang="en-CA" sz="1600" dirty="0"/>
              <a:t> it provides you with a context for this workshop</a:t>
            </a:r>
          </a:p>
        </p:txBody>
      </p:sp>
      <p:sp>
        <p:nvSpPr>
          <p:cNvPr id="4" name="Slide Number Placeholder 3"/>
          <p:cNvSpPr>
            <a:spLocks noGrp="1"/>
          </p:cNvSpPr>
          <p:nvPr>
            <p:ph type="sldNum" sz="quarter" idx="10"/>
          </p:nvPr>
        </p:nvSpPr>
        <p:spPr/>
        <p:txBody>
          <a:bodyPr/>
          <a:lstStyle/>
          <a:p>
            <a:fld id="{6E4AB4C2-B445-E748-A9D1-799CEA0931DA}" type="slidenum">
              <a:rPr lang="en-US" smtClean="0"/>
              <a:pPr/>
              <a:t>1</a:t>
            </a:fld>
            <a:endParaRPr lang="en-US"/>
          </a:p>
        </p:txBody>
      </p:sp>
    </p:spTree>
    <p:extLst>
      <p:ext uri="{BB962C8B-B14F-4D97-AF65-F5344CB8AC3E}">
        <p14:creationId xmlns:p14="http://schemas.microsoft.com/office/powerpoint/2010/main" val="3570433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CA" sz="1800" b="1" dirty="0"/>
              <a:t>Inadequate support or resources </a:t>
            </a:r>
            <a:r>
              <a:rPr lang="en-CA" sz="1800" dirty="0"/>
              <a:t>(e.g., </a:t>
            </a:r>
          </a:p>
          <a:p>
            <a:pPr lvl="1"/>
            <a:endParaRPr lang="en-CA" sz="1800" dirty="0"/>
          </a:p>
          <a:p>
            <a:pPr lvl="1"/>
            <a:r>
              <a:rPr lang="en-CA" sz="1800" dirty="0"/>
              <a:t>unclear/biased views of others, </a:t>
            </a:r>
          </a:p>
          <a:p>
            <a:pPr lvl="1"/>
            <a:endParaRPr lang="en-CA" sz="1800" dirty="0"/>
          </a:p>
          <a:p>
            <a:pPr lvl="1"/>
            <a:r>
              <a:rPr lang="en-CA" sz="1800" dirty="0"/>
              <a:t>social pressure, </a:t>
            </a:r>
          </a:p>
          <a:p>
            <a:pPr lvl="1"/>
            <a:endParaRPr lang="en-CA" sz="1800" dirty="0"/>
          </a:p>
          <a:p>
            <a:pPr lvl="1"/>
            <a:r>
              <a:rPr lang="en-CA" sz="1800" dirty="0"/>
              <a:t>mismatch in a patients’ preferred decisional role ad actual role, </a:t>
            </a:r>
          </a:p>
          <a:p>
            <a:pPr lvl="1"/>
            <a:endParaRPr lang="en-CA" sz="1800" dirty="0"/>
          </a:p>
          <a:p>
            <a:pPr lvl="1"/>
            <a:r>
              <a:rPr lang="en-CA" sz="1800" dirty="0"/>
              <a:t>inadequate experience, confidence and skills in decision making; and </a:t>
            </a:r>
          </a:p>
          <a:p>
            <a:pPr lvl="1"/>
            <a:endParaRPr lang="en-CA" sz="1800" dirty="0"/>
          </a:p>
          <a:p>
            <a:pPr lvl="1"/>
            <a:r>
              <a:rPr lang="en-CA" sz="1800" dirty="0"/>
              <a:t>inadequate access to information, emotional support, instrumental help and other resources </a:t>
            </a:r>
            <a:endParaRPr lang="en-CA" dirty="0"/>
          </a:p>
        </p:txBody>
      </p:sp>
      <p:sp>
        <p:nvSpPr>
          <p:cNvPr id="4" name="Slide Number Placeholder 3"/>
          <p:cNvSpPr>
            <a:spLocks noGrp="1"/>
          </p:cNvSpPr>
          <p:nvPr>
            <p:ph type="sldNum" sz="quarter" idx="5"/>
          </p:nvPr>
        </p:nvSpPr>
        <p:spPr/>
        <p:txBody>
          <a:bodyPr/>
          <a:lstStyle/>
          <a:p>
            <a:fld id="{6E4AB4C2-B445-E748-A9D1-799CEA0931DA}" type="slidenum">
              <a:rPr lang="en-US" smtClean="0"/>
              <a:pPr/>
              <a:t>10</a:t>
            </a:fld>
            <a:endParaRPr lang="en-US"/>
          </a:p>
        </p:txBody>
      </p:sp>
    </p:spTree>
    <p:extLst>
      <p:ext uri="{BB962C8B-B14F-4D97-AF65-F5344CB8AC3E}">
        <p14:creationId xmlns:p14="http://schemas.microsoft.com/office/powerpoint/2010/main" val="603791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800" b="1" dirty="0"/>
              <a:t>And finally, special needs </a:t>
            </a:r>
            <a:r>
              <a:rPr lang="en-CA" sz="1800" dirty="0"/>
              <a:t>arising from </a:t>
            </a:r>
            <a:r>
              <a:rPr lang="en-CA" sz="1800" b="1" dirty="0"/>
              <a:t>patients' personal or clinical characteristics </a:t>
            </a:r>
            <a:r>
              <a:rPr lang="en-CA" sz="1800" dirty="0"/>
              <a:t>including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800" dirty="0"/>
              <a:t>Their sociodemographic profile outlined in the first 2 rows, </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800" dirty="0"/>
              <a:t>As well as</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800" dirty="0"/>
              <a:t>Clinical diagnosis, duration, and functional limitations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800" dirty="0"/>
          </a:p>
          <a:p>
            <a:endParaRPr lang="en-CA" dirty="0"/>
          </a:p>
        </p:txBody>
      </p:sp>
      <p:sp>
        <p:nvSpPr>
          <p:cNvPr id="4" name="Slide Number Placeholder 3"/>
          <p:cNvSpPr>
            <a:spLocks noGrp="1"/>
          </p:cNvSpPr>
          <p:nvPr>
            <p:ph type="sldNum" sz="quarter" idx="5"/>
          </p:nvPr>
        </p:nvSpPr>
        <p:spPr/>
        <p:txBody>
          <a:bodyPr/>
          <a:lstStyle/>
          <a:p>
            <a:fld id="{6E4AB4C2-B445-E748-A9D1-799CEA0931DA}" type="slidenum">
              <a:rPr lang="en-US" smtClean="0"/>
              <a:pPr/>
              <a:t>11</a:t>
            </a:fld>
            <a:endParaRPr lang="en-US"/>
          </a:p>
        </p:txBody>
      </p:sp>
    </p:spTree>
    <p:extLst>
      <p:ext uri="{BB962C8B-B14F-4D97-AF65-F5344CB8AC3E}">
        <p14:creationId xmlns:p14="http://schemas.microsoft.com/office/powerpoint/2010/main" val="3650556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182" y="4415789"/>
            <a:ext cx="5505450" cy="4878997"/>
          </a:xfrm>
        </p:spPr>
        <p:txBody>
          <a:bodyPr>
            <a:normAutofit fontScale="92500"/>
          </a:bodyPr>
          <a:lstStyle/>
          <a:p>
            <a:r>
              <a:rPr lang="en-CA" sz="1600" b="1" dirty="0"/>
              <a:t>Decision Support is </a:t>
            </a:r>
            <a:r>
              <a:rPr lang="en-CA" sz="1600" dirty="0"/>
              <a:t>structured assistance in deliberation and communication, that is tailored to the patient's decisional needs. </a:t>
            </a:r>
          </a:p>
          <a:p>
            <a:r>
              <a:rPr lang="en-CA" sz="1600" dirty="0"/>
              <a:t>The aim is to reach a decision that is based on patients’ informed values.  </a:t>
            </a:r>
          </a:p>
          <a:p>
            <a:r>
              <a:rPr lang="en-CA" sz="1600" dirty="0"/>
              <a:t>Depending on context, decision support includes clinical counselling which may be accompanied by decision tools and/or coaching.</a:t>
            </a:r>
          </a:p>
          <a:p>
            <a:endParaRPr lang="en-CA" sz="1600" dirty="0"/>
          </a:p>
          <a:p>
            <a:r>
              <a:rPr lang="en-CA" sz="1600" dirty="0"/>
              <a:t>Underpinning each approach is a process designed to </a:t>
            </a:r>
          </a:p>
          <a:p>
            <a:pPr marL="742950" lvl="1" indent="-285750">
              <a:buFont typeface="Arial" panose="020B0604020202020204" pitchFamily="34" charset="0"/>
              <a:buChar char="•"/>
            </a:pPr>
            <a:r>
              <a:rPr lang="en-CA" sz="1600" b="1" dirty="0"/>
              <a:t>Clarify </a:t>
            </a:r>
            <a:r>
              <a:rPr lang="en-CA" sz="1600" dirty="0"/>
              <a:t>the decision and assess the patient's decisional needs</a:t>
            </a:r>
          </a:p>
          <a:p>
            <a:pPr marL="742950" lvl="1" indent="-285750">
              <a:buFont typeface="Arial" panose="020B0604020202020204" pitchFamily="34" charset="0"/>
              <a:buChar char="•"/>
            </a:pPr>
            <a:r>
              <a:rPr lang="en-CA" sz="1600" b="1" dirty="0"/>
              <a:t>Provide</a:t>
            </a:r>
            <a:r>
              <a:rPr lang="en-CA" sz="1600" dirty="0"/>
              <a:t> information and probabilities on outcomes to address knowledge deficits and unrealistic expectations;</a:t>
            </a:r>
          </a:p>
          <a:p>
            <a:pPr marL="742950" lvl="1" indent="-285750">
              <a:buFont typeface="Arial" panose="020B0604020202020204" pitchFamily="34" charset="0"/>
              <a:buChar char="•"/>
            </a:pPr>
            <a:r>
              <a:rPr lang="en-CA" sz="1600" b="1" dirty="0"/>
              <a:t>Clarify personal values </a:t>
            </a:r>
            <a:r>
              <a:rPr lang="en-CA" sz="1600" dirty="0"/>
              <a:t>by describing other patients' experiences of the outcomes or asking them to rate the personal importance of these outcomes;</a:t>
            </a:r>
          </a:p>
          <a:p>
            <a:pPr marL="742950" lvl="1" indent="-285750">
              <a:buFont typeface="Arial" panose="020B0604020202020204" pitchFamily="34" charset="0"/>
              <a:buChar char="•"/>
            </a:pPr>
            <a:r>
              <a:rPr lang="en-CA" sz="1600" b="1" dirty="0"/>
              <a:t>Guide </a:t>
            </a:r>
            <a:r>
              <a:rPr lang="en-CA" sz="1600" dirty="0"/>
              <a:t>in deliberation and communication;</a:t>
            </a:r>
          </a:p>
          <a:p>
            <a:pPr marL="742950" lvl="1" indent="-285750">
              <a:buFont typeface="Arial" panose="020B0604020202020204" pitchFamily="34" charset="0"/>
              <a:buChar char="•"/>
            </a:pPr>
            <a:r>
              <a:rPr lang="en-CA" sz="1600" b="1" dirty="0"/>
              <a:t>Monitor stage </a:t>
            </a:r>
            <a:r>
              <a:rPr lang="en-CA" sz="1600" dirty="0"/>
              <a:t>of decision making and needs, as well as facilitating progress in decision making and implementation. The SURE tool can be used to monitor decisional needs. </a:t>
            </a:r>
          </a:p>
        </p:txBody>
      </p:sp>
      <p:sp>
        <p:nvSpPr>
          <p:cNvPr id="4" name="Slide Number Placeholder 3"/>
          <p:cNvSpPr>
            <a:spLocks noGrp="1"/>
          </p:cNvSpPr>
          <p:nvPr>
            <p:ph type="sldNum" sz="quarter" idx="5"/>
          </p:nvPr>
        </p:nvSpPr>
        <p:spPr/>
        <p:txBody>
          <a:bodyPr/>
          <a:lstStyle/>
          <a:p>
            <a:fld id="{6E4AB4C2-B445-E748-A9D1-799CEA0931DA}" type="slidenum">
              <a:rPr lang="en-US" smtClean="0"/>
              <a:pPr/>
              <a:t>12</a:t>
            </a:fld>
            <a:endParaRPr lang="en-US"/>
          </a:p>
        </p:txBody>
      </p:sp>
    </p:spTree>
    <p:extLst>
      <p:ext uri="{BB962C8B-B14F-4D97-AF65-F5344CB8AC3E}">
        <p14:creationId xmlns:p14="http://schemas.microsoft.com/office/powerpoint/2010/main" val="450108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3886" y="4415790"/>
            <a:ext cx="6121668" cy="4266197"/>
          </a:xfrm>
        </p:spPr>
        <p:txBody>
          <a:bodyPr>
            <a:normAutofit fontScale="92500" lnSpcReduction="10000"/>
          </a:bodyPr>
          <a:lstStyle/>
          <a:p>
            <a:r>
              <a:rPr lang="en-CA" sz="1400" b="1" dirty="0"/>
              <a:t>How is decision support evaluated?</a:t>
            </a:r>
            <a:r>
              <a:rPr lang="en-CA" sz="1400" dirty="0"/>
              <a:t> The primary outcome is </a:t>
            </a:r>
            <a:r>
              <a:rPr lang="en-CA" sz="1400" b="1" dirty="0"/>
              <a:t>decision quality, or informed values-based decisions. O</a:t>
            </a:r>
            <a:r>
              <a:rPr lang="en-CA" sz="1400" dirty="0"/>
              <a:t>perationally, this means that the patient knows key facts and has accurate risk perceptions, and </a:t>
            </a:r>
          </a:p>
          <a:p>
            <a:r>
              <a:rPr lang="en-CA" sz="1400" dirty="0"/>
              <a:t>there a match between the chosen option and the positive/ negative features that matter most </a:t>
            </a:r>
          </a:p>
          <a:p>
            <a:endParaRPr lang="en-CA" sz="1400" dirty="0"/>
          </a:p>
          <a:p>
            <a:r>
              <a:rPr lang="en-CA" sz="1400" dirty="0"/>
              <a:t>Other outcomes include:</a:t>
            </a:r>
          </a:p>
          <a:p>
            <a:r>
              <a:rPr lang="en-CA" sz="1400" b="1" dirty="0"/>
              <a:t>Actions</a:t>
            </a:r>
            <a:r>
              <a:rPr lang="en-CA" sz="1400" dirty="0"/>
              <a:t>, such as delaying the decision and continuing with their chosen option, as well as</a:t>
            </a:r>
          </a:p>
          <a:p>
            <a:r>
              <a:rPr lang="en-CA" sz="1400" b="1" dirty="0"/>
              <a:t>Impacts</a:t>
            </a:r>
            <a:r>
              <a:rPr lang="en-CA" sz="1400" dirty="0"/>
              <a:t> of these decisions and actions, such as</a:t>
            </a:r>
          </a:p>
          <a:p>
            <a:r>
              <a:rPr lang="en-CA" sz="1400" dirty="0"/>
              <a:t>Achieving </a:t>
            </a:r>
            <a:r>
              <a:rPr lang="en-CA" sz="1400" b="1" dirty="0"/>
              <a:t>values-based health outcomes e.g.</a:t>
            </a:r>
            <a:endParaRPr lang="en-CA" sz="1400" dirty="0"/>
          </a:p>
          <a:p>
            <a:r>
              <a:rPr lang="en-CA" sz="1400" dirty="0"/>
              <a:t>Did the patient achieve positive outcomes that matter most or avoid negative outcomes that matter most?</a:t>
            </a:r>
          </a:p>
          <a:p>
            <a:endParaRPr lang="en-CA" sz="1400" dirty="0"/>
          </a:p>
          <a:p>
            <a:r>
              <a:rPr lang="en-CA" sz="1400" dirty="0"/>
              <a:t>Minimizing </a:t>
            </a:r>
            <a:r>
              <a:rPr lang="en-CA" sz="1400" b="1" dirty="0"/>
              <a:t>regret or blame</a:t>
            </a:r>
          </a:p>
          <a:p>
            <a:endParaRPr lang="en-CA" sz="1400" dirty="0"/>
          </a:p>
          <a:p>
            <a:r>
              <a:rPr lang="en-CA" sz="1400" dirty="0"/>
              <a:t>Using </a:t>
            </a:r>
            <a:r>
              <a:rPr lang="en-CA" sz="1400" b="1" dirty="0"/>
              <a:t>health services appropriately and related costs </a:t>
            </a:r>
            <a:r>
              <a:rPr lang="en-CA" sz="1400" dirty="0"/>
              <a:t>e.g., </a:t>
            </a:r>
          </a:p>
          <a:p>
            <a:r>
              <a:rPr lang="en-CA" sz="1400" dirty="0"/>
              <a:t>Reducing over-use of </a:t>
            </a:r>
            <a:r>
              <a:rPr lang="en-CA" sz="1400" b="1" dirty="0"/>
              <a:t>options</a:t>
            </a:r>
            <a:r>
              <a:rPr lang="en-CA" sz="1400" dirty="0"/>
              <a:t> that informed patients don't value and increasing underuse of </a:t>
            </a:r>
            <a:r>
              <a:rPr lang="en-CA" sz="1400" b="1" dirty="0"/>
              <a:t>options</a:t>
            </a:r>
            <a:r>
              <a:rPr lang="en-CA" sz="1400" dirty="0"/>
              <a:t> that they do value</a:t>
            </a:r>
          </a:p>
          <a:p>
            <a:endParaRPr lang="en-CA" sz="1400" dirty="0"/>
          </a:p>
          <a:p>
            <a:r>
              <a:rPr lang="en-CA" sz="1400" dirty="0"/>
              <a:t>There are no DM process measures, as the monitoring tools for decisional needs and stage are included in the intervention. </a:t>
            </a:r>
          </a:p>
        </p:txBody>
      </p:sp>
      <p:sp>
        <p:nvSpPr>
          <p:cNvPr id="4" name="Slide Number Placeholder 3"/>
          <p:cNvSpPr>
            <a:spLocks noGrp="1"/>
          </p:cNvSpPr>
          <p:nvPr>
            <p:ph type="sldNum" sz="quarter" idx="5"/>
          </p:nvPr>
        </p:nvSpPr>
        <p:spPr/>
        <p:txBody>
          <a:bodyPr/>
          <a:lstStyle/>
          <a:p>
            <a:fld id="{6E4AB4C2-B445-E748-A9D1-799CEA0931DA}" type="slidenum">
              <a:rPr lang="en-US" smtClean="0"/>
              <a:pPr/>
              <a:t>13</a:t>
            </a:fld>
            <a:endParaRPr lang="en-US"/>
          </a:p>
        </p:txBody>
      </p:sp>
    </p:spTree>
    <p:extLst>
      <p:ext uri="{BB962C8B-B14F-4D97-AF65-F5344CB8AC3E}">
        <p14:creationId xmlns:p14="http://schemas.microsoft.com/office/powerpoint/2010/main" val="596572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698500"/>
            <a:ext cx="4648200" cy="3486150"/>
          </a:xfrm>
        </p:spPr>
      </p:sp>
      <p:sp>
        <p:nvSpPr>
          <p:cNvPr id="3" name="Notes Placeholder 2"/>
          <p:cNvSpPr>
            <a:spLocks noGrp="1"/>
          </p:cNvSpPr>
          <p:nvPr>
            <p:ph type="body" idx="1"/>
          </p:nvPr>
        </p:nvSpPr>
        <p:spPr/>
        <p:txBody>
          <a:bodyPr/>
          <a:lstStyle/>
          <a:p>
            <a:r>
              <a:rPr lang="en-CA" sz="2000" dirty="0"/>
              <a:t>What are its </a:t>
            </a:r>
            <a:r>
              <a:rPr lang="en-CA" sz="2000" b="1" dirty="0"/>
              <a:t>current limitations</a:t>
            </a:r>
            <a:r>
              <a:rPr lang="en-CA" sz="2000" dirty="0"/>
              <a:t>?</a:t>
            </a:r>
          </a:p>
          <a:p>
            <a:pPr marL="173336" indent="-173336">
              <a:buFont typeface="Arial" panose="020B0604020202020204" pitchFamily="34" charset="0"/>
              <a:buChar char="•"/>
            </a:pPr>
            <a:r>
              <a:rPr lang="en-CA" sz="2000" dirty="0"/>
              <a:t>The framework needs updating with more diverse decisions in more countries</a:t>
            </a:r>
          </a:p>
          <a:p>
            <a:pPr marL="173336" indent="-173336">
              <a:buFont typeface="Arial" panose="020B0604020202020204" pitchFamily="34" charset="0"/>
              <a:buChar char="•"/>
            </a:pPr>
            <a:r>
              <a:rPr lang="en-CA" sz="2000" dirty="0"/>
              <a:t>Using more rigorous search methods: systematic review </a:t>
            </a:r>
          </a:p>
          <a:p>
            <a:pPr marL="173336" indent="-173336">
              <a:buFont typeface="Arial" panose="020B0604020202020204" pitchFamily="34" charset="0"/>
              <a:buChar char="•"/>
            </a:pPr>
            <a:r>
              <a:rPr lang="en-CA" sz="2000" dirty="0"/>
              <a:t>Priorities include: needs, effects decision aids on DM Process, DQ, Actions, Impact… I am curious to know if my trimming back of DM process variables in the 2006 version us still warranted.  </a:t>
            </a:r>
          </a:p>
          <a:p>
            <a:pPr marL="173336" indent="-173336">
              <a:buFont typeface="Arial" panose="020B0604020202020204" pitchFamily="34" charset="0"/>
              <a:buChar char="•"/>
            </a:pPr>
            <a:r>
              <a:rPr lang="en-CA" sz="2000" dirty="0"/>
              <a:t>And the use and performance of the DCS </a:t>
            </a:r>
          </a:p>
          <a:p>
            <a:pPr marL="173336" indent="-173336">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6E4AB4C2-B445-E748-A9D1-799CEA0931DA}" type="slidenum">
              <a:rPr lang="en-US" smtClean="0"/>
              <a:pPr/>
              <a:t>14</a:t>
            </a:fld>
            <a:endParaRPr lang="en-US"/>
          </a:p>
        </p:txBody>
      </p:sp>
    </p:spTree>
    <p:extLst>
      <p:ext uri="{BB962C8B-B14F-4D97-AF65-F5344CB8AC3E}">
        <p14:creationId xmlns:p14="http://schemas.microsoft.com/office/powerpoint/2010/main" val="621013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2000" b="1" dirty="0"/>
              <a:t>Thank you </a:t>
            </a:r>
            <a:r>
              <a:rPr lang="en-CA" sz="2000" dirty="0"/>
              <a:t>for listening.</a:t>
            </a:r>
            <a:r>
              <a:rPr lang="en-CA" sz="2000" baseline="0" dirty="0"/>
              <a:t> </a:t>
            </a:r>
            <a:r>
              <a:rPr lang="en-CA" sz="2000" b="1" baseline="0" dirty="0"/>
              <a:t>Good luck </a:t>
            </a:r>
            <a:r>
              <a:rPr lang="en-CA" sz="2000" baseline="0" dirty="0"/>
              <a:t>with your own projects!</a:t>
            </a:r>
            <a:endParaRPr lang="en-CA" sz="2000" dirty="0"/>
          </a:p>
        </p:txBody>
      </p:sp>
      <p:sp>
        <p:nvSpPr>
          <p:cNvPr id="4" name="Slide Number Placeholder 3"/>
          <p:cNvSpPr>
            <a:spLocks noGrp="1"/>
          </p:cNvSpPr>
          <p:nvPr>
            <p:ph type="sldNum" sz="quarter" idx="10"/>
          </p:nvPr>
        </p:nvSpPr>
        <p:spPr/>
        <p:txBody>
          <a:bodyPr/>
          <a:lstStyle/>
          <a:p>
            <a:fld id="{6E4AB4C2-B445-E748-A9D1-799CEA0931DA}" type="slidenum">
              <a:rPr lang="en-US" smtClean="0"/>
              <a:pPr/>
              <a:t>15</a:t>
            </a:fld>
            <a:endParaRPr lang="en-US"/>
          </a:p>
        </p:txBody>
      </p:sp>
    </p:spTree>
    <p:extLst>
      <p:ext uri="{BB962C8B-B14F-4D97-AF65-F5344CB8AC3E}">
        <p14:creationId xmlns:p14="http://schemas.microsoft.com/office/powerpoint/2010/main" val="124021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t>My comments focus on three areas:</a:t>
            </a:r>
          </a:p>
          <a:p>
            <a:pPr marL="173336" indent="-173336">
              <a:buFont typeface="Arial" panose="020B0604020202020204" pitchFamily="34" charset="0"/>
              <a:buChar char="•"/>
            </a:pPr>
            <a:r>
              <a:rPr lang="en-CA" sz="1800" dirty="0"/>
              <a:t>How the </a:t>
            </a:r>
            <a:r>
              <a:rPr lang="en-CA" sz="1800" b="1" dirty="0"/>
              <a:t>need</a:t>
            </a:r>
            <a:r>
              <a:rPr lang="en-CA" sz="1800" dirty="0"/>
              <a:t> for the Framework arose</a:t>
            </a:r>
            <a:endParaRPr lang="en-CA" sz="1800" baseline="0" dirty="0"/>
          </a:p>
          <a:p>
            <a:pPr marL="173336" indent="-173336">
              <a:buFont typeface="Arial" panose="020B0604020202020204" pitchFamily="34" charset="0"/>
              <a:buChar char="•"/>
            </a:pPr>
            <a:r>
              <a:rPr lang="en-CA" sz="1800" baseline="0" dirty="0"/>
              <a:t>How it </a:t>
            </a:r>
            <a:r>
              <a:rPr lang="en-CA" sz="1800" b="1" baseline="0" dirty="0"/>
              <a:t>evolved</a:t>
            </a:r>
            <a:r>
              <a:rPr lang="en-CA" sz="1800" baseline="0" dirty="0"/>
              <a:t> and its current elements</a:t>
            </a:r>
          </a:p>
          <a:p>
            <a:pPr marL="173336" indent="-173336">
              <a:buFont typeface="Arial" panose="020B0604020202020204" pitchFamily="34" charset="0"/>
              <a:buChar char="•"/>
            </a:pPr>
            <a:r>
              <a:rPr lang="en-CA" sz="1800" dirty="0"/>
              <a:t>And finally, </a:t>
            </a:r>
            <a:r>
              <a:rPr lang="en-CA" sz="1800" b="1" dirty="0"/>
              <a:t>limitations</a:t>
            </a:r>
            <a:r>
              <a:rPr lang="en-CA" sz="1800" dirty="0"/>
              <a:t> that have sparked this 20</a:t>
            </a:r>
            <a:r>
              <a:rPr lang="en-CA" sz="1800" baseline="30000" dirty="0"/>
              <a:t>th</a:t>
            </a:r>
            <a:r>
              <a:rPr lang="en-CA" sz="1800" dirty="0"/>
              <a:t> anniversary review</a:t>
            </a:r>
          </a:p>
          <a:p>
            <a:pPr marL="173336" indent="-173336">
              <a:buFont typeface="Arial" panose="020B0604020202020204" pitchFamily="34" charset="0"/>
              <a:buChar char="•"/>
            </a:pPr>
            <a:endParaRPr lang="en-CA" sz="1800" dirty="0"/>
          </a:p>
          <a:p>
            <a:pPr marL="173336" indent="-173336">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6E4AB4C2-B445-E748-A9D1-799CEA0931DA}" type="slidenum">
              <a:rPr lang="en-US" smtClean="0"/>
              <a:pPr/>
              <a:t>2</a:t>
            </a:fld>
            <a:endParaRPr lang="en-US"/>
          </a:p>
        </p:txBody>
      </p:sp>
    </p:spTree>
    <p:extLst>
      <p:ext uri="{BB962C8B-B14F-4D97-AF65-F5344CB8AC3E}">
        <p14:creationId xmlns:p14="http://schemas.microsoft.com/office/powerpoint/2010/main" val="1908738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a:p>
            <a:r>
              <a:rPr lang="en-CA" sz="1800" dirty="0"/>
              <a:t>The </a:t>
            </a:r>
            <a:r>
              <a:rPr lang="en-CA" sz="1800" b="1" dirty="0"/>
              <a:t>need </a:t>
            </a:r>
            <a:r>
              <a:rPr lang="en-CA" sz="1800" dirty="0"/>
              <a:t>arose from </a:t>
            </a:r>
            <a:r>
              <a:rPr lang="en-CA" sz="1800" b="1" dirty="0"/>
              <a:t>clinical practice </a:t>
            </a:r>
            <a:r>
              <a:rPr lang="en-CA" sz="1800" dirty="0"/>
              <a:t>when I was asked to help clinicians learn how to support patients who faced difficult decisions. </a:t>
            </a:r>
          </a:p>
          <a:p>
            <a:endParaRPr lang="en-CA" sz="1800" dirty="0"/>
          </a:p>
          <a:p>
            <a:r>
              <a:rPr lang="en-CA" sz="1800" b="1" dirty="0"/>
              <a:t>Requests</a:t>
            </a:r>
            <a:r>
              <a:rPr lang="en-CA" sz="1800" dirty="0"/>
              <a:t> included: </a:t>
            </a:r>
          </a:p>
          <a:p>
            <a:r>
              <a:rPr lang="en-CA" sz="1800" b="1" dirty="0"/>
              <a:t>book chapters</a:t>
            </a:r>
            <a:r>
              <a:rPr lang="en-CA" sz="1800" dirty="0"/>
              <a:t>, </a:t>
            </a:r>
            <a:r>
              <a:rPr lang="en-CA" sz="1800" b="1" dirty="0"/>
              <a:t>lectures</a:t>
            </a:r>
            <a:r>
              <a:rPr lang="en-CA" sz="1800" dirty="0"/>
              <a:t>, and a </a:t>
            </a:r>
            <a:r>
              <a:rPr lang="en-CA" sz="1800" b="1" dirty="0"/>
              <a:t>clinical course</a:t>
            </a:r>
            <a:r>
              <a:rPr lang="en-CA" sz="1800" dirty="0"/>
              <a:t>… </a:t>
            </a:r>
          </a:p>
          <a:p>
            <a:endParaRPr lang="en-CA" sz="1800" dirty="0"/>
          </a:p>
          <a:p>
            <a:endParaRPr lang="en-CA" dirty="0"/>
          </a:p>
        </p:txBody>
      </p:sp>
      <p:sp>
        <p:nvSpPr>
          <p:cNvPr id="4" name="Slide Number Placeholder 3"/>
          <p:cNvSpPr>
            <a:spLocks noGrp="1"/>
          </p:cNvSpPr>
          <p:nvPr>
            <p:ph type="sldNum" sz="quarter" idx="10"/>
          </p:nvPr>
        </p:nvSpPr>
        <p:spPr/>
        <p:txBody>
          <a:bodyPr/>
          <a:lstStyle/>
          <a:p>
            <a:fld id="{6E4AB4C2-B445-E748-A9D1-799CEA0931DA}" type="slidenum">
              <a:rPr lang="en-US" smtClean="0"/>
              <a:pPr/>
              <a:t>3</a:t>
            </a:fld>
            <a:endParaRPr lang="en-US"/>
          </a:p>
        </p:txBody>
      </p:sp>
    </p:spTree>
    <p:extLst>
      <p:ext uri="{BB962C8B-B14F-4D97-AF65-F5344CB8AC3E}">
        <p14:creationId xmlns:p14="http://schemas.microsoft.com/office/powerpoint/2010/main" val="257477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600" dirty="0"/>
              <a:t>The </a:t>
            </a:r>
            <a:r>
              <a:rPr lang="en-CA" sz="1600" b="1" dirty="0"/>
              <a:t>book chapters </a:t>
            </a:r>
            <a:r>
              <a:rPr lang="en-CA" sz="1600" b="0" dirty="0"/>
              <a:t>f</a:t>
            </a:r>
            <a:r>
              <a:rPr lang="en-CA" sz="1600" dirty="0"/>
              <a:t>ocused on helping patients experiencing “decisional conflict”, a new addition to a taxonomy of nursing problems, which was based on Janis and Mann’s psychological construct. </a:t>
            </a:r>
          </a:p>
          <a:p>
            <a:endParaRPr lang="en-CA" sz="1600" dirty="0"/>
          </a:p>
          <a:p>
            <a:r>
              <a:rPr lang="en-CA" sz="1600" b="1" dirty="0"/>
              <a:t>It is personal uncertainty </a:t>
            </a:r>
            <a:r>
              <a:rPr lang="en-CA" sz="1600" dirty="0"/>
              <a:t>about the best course of action for decisions…. involving risk, loss, regret, or challenge to personal life values. </a:t>
            </a:r>
          </a:p>
          <a:p>
            <a:endParaRPr lang="en-CA" sz="1600" dirty="0"/>
          </a:p>
          <a:p>
            <a:r>
              <a:rPr lang="en-CA" sz="1600" dirty="0"/>
              <a:t>Although patients feel uncertain because of the </a:t>
            </a:r>
            <a:r>
              <a:rPr lang="en-CA" sz="1600" b="1" u="sng" dirty="0"/>
              <a:t>inherent nature </a:t>
            </a:r>
            <a:r>
              <a:rPr lang="en-CA" sz="1600" b="1" dirty="0"/>
              <a:t>of the decision</a:t>
            </a:r>
            <a:r>
              <a:rPr lang="en-CA" sz="1600" dirty="0"/>
              <a:t>, uncertainty is exacerbated by modifiable factors such as: </a:t>
            </a:r>
            <a:r>
              <a:rPr lang="en-CA" sz="1600" b="1" dirty="0"/>
              <a:t>deficits in knowledge, values clarity and support</a:t>
            </a:r>
            <a:r>
              <a:rPr lang="en-CA" sz="1600" dirty="0"/>
              <a:t>.</a:t>
            </a:r>
          </a:p>
          <a:p>
            <a:endParaRPr lang="en-CA" dirty="0"/>
          </a:p>
        </p:txBody>
      </p:sp>
      <p:sp>
        <p:nvSpPr>
          <p:cNvPr id="4" name="Slide Number Placeholder 3"/>
          <p:cNvSpPr>
            <a:spLocks noGrp="1"/>
          </p:cNvSpPr>
          <p:nvPr>
            <p:ph type="sldNum" sz="quarter" idx="10"/>
          </p:nvPr>
        </p:nvSpPr>
        <p:spPr/>
        <p:txBody>
          <a:bodyPr/>
          <a:lstStyle/>
          <a:p>
            <a:fld id="{6E4AB4C2-B445-E748-A9D1-799CEA0931DA}" type="slidenum">
              <a:rPr lang="en-US" smtClean="0"/>
              <a:pPr/>
              <a:t>4</a:t>
            </a:fld>
            <a:endParaRPr lang="en-US"/>
          </a:p>
        </p:txBody>
      </p:sp>
    </p:spTree>
    <p:extLst>
      <p:ext uri="{BB962C8B-B14F-4D97-AF65-F5344CB8AC3E}">
        <p14:creationId xmlns:p14="http://schemas.microsoft.com/office/powerpoint/2010/main" val="94659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182" y="4415790"/>
            <a:ext cx="5505450" cy="4497204"/>
          </a:xfrm>
        </p:spPr>
        <p:txBody>
          <a:bodyPr>
            <a:normAutofit/>
          </a:bodyPr>
          <a:lstStyle/>
          <a:p>
            <a:r>
              <a:rPr lang="en-CA" sz="1600" b="1" dirty="0"/>
              <a:t>The chapters also laid the foundation </a:t>
            </a:r>
            <a:r>
              <a:rPr lang="en-CA" sz="1600" dirty="0"/>
              <a:t>for a clinical practice framework using decision theories from psychology and economics as well as self care. Later I would broaden the social dimension of the theoretical underpinnings. </a:t>
            </a:r>
          </a:p>
          <a:p>
            <a:endParaRPr lang="en-CA" sz="1600" dirty="0"/>
          </a:p>
          <a:p>
            <a:r>
              <a:rPr lang="en-CA" sz="1600" dirty="0"/>
              <a:t>The framework focused on </a:t>
            </a:r>
            <a:r>
              <a:rPr lang="en-CA" sz="1600" b="1" dirty="0"/>
              <a:t>assessing</a:t>
            </a:r>
            <a:r>
              <a:rPr lang="en-CA" sz="1600" dirty="0"/>
              <a:t> decisional conflict and contributing factors, </a:t>
            </a:r>
            <a:r>
              <a:rPr lang="en-CA" sz="1600" b="1" dirty="0"/>
              <a:t>intervening</a:t>
            </a:r>
            <a:r>
              <a:rPr lang="en-CA" sz="1600" dirty="0"/>
              <a:t> to address contributing factors, and </a:t>
            </a:r>
            <a:r>
              <a:rPr lang="en-CA" sz="1600" b="1" dirty="0"/>
              <a:t>evaluating</a:t>
            </a:r>
            <a:r>
              <a:rPr lang="en-CA" sz="1600" dirty="0"/>
              <a:t> the effects of the interventions. </a:t>
            </a:r>
          </a:p>
          <a:p>
            <a:endParaRPr lang="en-CA" sz="1600" dirty="0"/>
          </a:p>
          <a:p>
            <a:r>
              <a:rPr lang="en-CA" sz="1600" b="1" dirty="0"/>
              <a:t>Evaluation was particularly challenging</a:t>
            </a:r>
            <a:r>
              <a:rPr lang="en-CA" sz="1600" dirty="0"/>
              <a:t>… what is a good decision when there is no clear best answer for everyone? I defined it as informed, congruent with personal values, and implemented. </a:t>
            </a:r>
          </a:p>
          <a:p>
            <a:endParaRPr lang="en-CA" sz="1600" dirty="0"/>
          </a:p>
          <a:p>
            <a:r>
              <a:rPr lang="en-CA" sz="1600" dirty="0"/>
              <a:t>Since there was </a:t>
            </a:r>
            <a:r>
              <a:rPr lang="en-CA" sz="1600" b="1" dirty="0"/>
              <a:t>little research</a:t>
            </a:r>
            <a:r>
              <a:rPr lang="en-CA" sz="1600" dirty="0"/>
              <a:t> involving patients who </a:t>
            </a:r>
            <a:r>
              <a:rPr lang="en-CA" sz="1600" b="1" dirty="0"/>
              <a:t>actually faced these decisions </a:t>
            </a:r>
            <a:r>
              <a:rPr lang="en-CA" sz="1600" dirty="0"/>
              <a:t>in clinical practice, I launched an interdisciplinary research program to assess their decisional needs, provide decision support, and evaluate the effects.</a:t>
            </a:r>
          </a:p>
          <a:p>
            <a:endParaRPr lang="en-CA" sz="1600" dirty="0"/>
          </a:p>
          <a:p>
            <a:endParaRPr lang="en-CA" sz="1600" dirty="0"/>
          </a:p>
          <a:p>
            <a:endParaRPr lang="en-CA" sz="1600" dirty="0"/>
          </a:p>
          <a:p>
            <a:endParaRPr lang="en-CA" sz="1600" dirty="0"/>
          </a:p>
          <a:p>
            <a:endParaRPr lang="en-CA" sz="1600" dirty="0"/>
          </a:p>
        </p:txBody>
      </p:sp>
      <p:sp>
        <p:nvSpPr>
          <p:cNvPr id="4" name="Slide Number Placeholder 3"/>
          <p:cNvSpPr>
            <a:spLocks noGrp="1"/>
          </p:cNvSpPr>
          <p:nvPr>
            <p:ph type="sldNum" sz="quarter" idx="10"/>
          </p:nvPr>
        </p:nvSpPr>
        <p:spPr/>
        <p:txBody>
          <a:bodyPr/>
          <a:lstStyle/>
          <a:p>
            <a:fld id="{6E4AB4C2-B445-E748-A9D1-799CEA0931DA}" type="slidenum">
              <a:rPr lang="en-US" smtClean="0"/>
              <a:pPr/>
              <a:t>5</a:t>
            </a:fld>
            <a:endParaRPr lang="en-US"/>
          </a:p>
        </p:txBody>
      </p:sp>
    </p:spTree>
    <p:extLst>
      <p:ext uri="{BB962C8B-B14F-4D97-AF65-F5344CB8AC3E}">
        <p14:creationId xmlns:p14="http://schemas.microsoft.com/office/powerpoint/2010/main" val="3174101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182" y="4415790"/>
            <a:ext cx="5505450" cy="4497204"/>
          </a:xfrm>
        </p:spPr>
        <p:txBody>
          <a:bodyPr>
            <a:normAutofit/>
          </a:bodyPr>
          <a:lstStyle/>
          <a:p>
            <a:r>
              <a:rPr lang="en-CA" sz="1600" b="1" dirty="0"/>
              <a:t>The chapters also laid the foundation </a:t>
            </a:r>
            <a:r>
              <a:rPr lang="en-CA" sz="1600" dirty="0"/>
              <a:t>for a clinical practice framework using decision theories from psychology and economics as well as self care. Later I would broaden the social dimension of the theoretical underpinnings. </a:t>
            </a:r>
          </a:p>
          <a:p>
            <a:endParaRPr lang="en-CA" sz="1600" dirty="0"/>
          </a:p>
          <a:p>
            <a:r>
              <a:rPr lang="en-CA" sz="1600" dirty="0"/>
              <a:t>The framework focused on assessing decisional conflict and contributing factors, intervening to address contributing factors, and evaluating the effects of the interventions. </a:t>
            </a:r>
          </a:p>
          <a:p>
            <a:endParaRPr lang="en-CA" sz="1600" dirty="0"/>
          </a:p>
          <a:p>
            <a:r>
              <a:rPr lang="en-CA" sz="1600" dirty="0"/>
              <a:t>Evaluation was particularly challenging… what is a good decision when there is no clear best answer for everyone? I defined it as informed, congruent with personal values, and implemented. </a:t>
            </a:r>
          </a:p>
          <a:p>
            <a:endParaRPr lang="en-CA" sz="1600" dirty="0"/>
          </a:p>
          <a:p>
            <a:r>
              <a:rPr lang="en-CA" sz="1600" dirty="0"/>
              <a:t>Since there was little research involving patients who actually faced these decisions in clinical practice, I launched an interdisciplinary research program to assess their decisional needs, provide decision support, and evaluate the effects.</a:t>
            </a:r>
          </a:p>
          <a:p>
            <a:endParaRPr lang="en-CA" sz="1600" dirty="0"/>
          </a:p>
          <a:p>
            <a:endParaRPr lang="en-CA" sz="1600" dirty="0"/>
          </a:p>
          <a:p>
            <a:endParaRPr lang="en-CA" sz="1600" dirty="0"/>
          </a:p>
          <a:p>
            <a:endParaRPr lang="en-CA" sz="1600" dirty="0"/>
          </a:p>
          <a:p>
            <a:endParaRPr lang="en-CA" sz="1600" dirty="0"/>
          </a:p>
        </p:txBody>
      </p:sp>
      <p:sp>
        <p:nvSpPr>
          <p:cNvPr id="4" name="Slide Number Placeholder 3"/>
          <p:cNvSpPr>
            <a:spLocks noGrp="1"/>
          </p:cNvSpPr>
          <p:nvPr>
            <p:ph type="sldNum" sz="quarter" idx="10"/>
          </p:nvPr>
        </p:nvSpPr>
        <p:spPr/>
        <p:txBody>
          <a:bodyPr/>
          <a:lstStyle/>
          <a:p>
            <a:fld id="{6E4AB4C2-B445-E748-A9D1-799CEA0931DA}" type="slidenum">
              <a:rPr lang="en-US" smtClean="0"/>
              <a:pPr/>
              <a:t>6</a:t>
            </a:fld>
            <a:endParaRPr lang="en-US"/>
          </a:p>
        </p:txBody>
      </p:sp>
    </p:spTree>
    <p:extLst>
      <p:ext uri="{BB962C8B-B14F-4D97-AF65-F5344CB8AC3E}">
        <p14:creationId xmlns:p14="http://schemas.microsoft.com/office/powerpoint/2010/main" val="4124389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2387" y="4415789"/>
            <a:ext cx="6314173" cy="4878998"/>
          </a:xfrm>
        </p:spPr>
        <p:txBody>
          <a:bodyPr>
            <a:normAutofit fontScale="62500" lnSpcReduction="20000"/>
          </a:bodyPr>
          <a:lstStyle/>
          <a:p>
            <a:r>
              <a:rPr lang="en-CA" sz="2000" dirty="0"/>
              <a:t>These are the key research publications as the framework evolved</a:t>
            </a:r>
          </a:p>
          <a:p>
            <a:endParaRPr lang="en-CA" sz="2000" b="1" dirty="0"/>
          </a:p>
          <a:p>
            <a:r>
              <a:rPr lang="en-CA" sz="2000" b="1" dirty="0"/>
              <a:t>By 1995 we published the decisional conflict scale</a:t>
            </a:r>
            <a:r>
              <a:rPr lang="en-CA" sz="2000" dirty="0"/>
              <a:t>, a process measure that could be used to assess baseline decisional needs and evaluate the effects of patient decision aids. The DCS elicits: </a:t>
            </a:r>
          </a:p>
          <a:p>
            <a:r>
              <a:rPr lang="en-CA" sz="2000" dirty="0"/>
              <a:t>	DC, or personal uncertainty about the best course of action,</a:t>
            </a:r>
          </a:p>
          <a:p>
            <a:pPr lvl="1"/>
            <a:r>
              <a:rPr lang="en-CA" sz="2000" dirty="0"/>
              <a:t>Factors contributing to uncertainty: such as feeling uninformed, unclear values, unsupported, and </a:t>
            </a:r>
          </a:p>
          <a:p>
            <a:pPr lvl="1"/>
            <a:r>
              <a:rPr lang="en-CA" sz="2000" dirty="0"/>
              <a:t>Feeling one has made an ineffective decision</a:t>
            </a:r>
          </a:p>
          <a:p>
            <a:endParaRPr lang="en-CA" sz="20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sz="2000" b="1" dirty="0"/>
              <a:t>By 1998</a:t>
            </a:r>
            <a:r>
              <a:rPr lang="en-CA" sz="2000" dirty="0"/>
              <a:t>, the </a:t>
            </a:r>
            <a:r>
              <a:rPr lang="en-CA" sz="2000" u="sng" dirty="0"/>
              <a:t>Decision Support Framework </a:t>
            </a:r>
            <a:r>
              <a:rPr lang="en-CA" sz="2000" dirty="0"/>
              <a:t>was published in detail, including testable hypotheses and operational measures. The framework applies to all individuals involved in decision making including the patient, family members and health professionals.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20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sz="2000" dirty="0"/>
              <a:t>Its 3 elements were assessing determinants of decisions, providing decision support such as decision aids, to address suboptimal determinants, … and evaluate the effects on the quality of the DM process, Decision, and outcomes of decisions.  </a:t>
            </a:r>
          </a:p>
          <a:p>
            <a:endParaRPr lang="en-CA" sz="2000" dirty="0"/>
          </a:p>
          <a:p>
            <a:r>
              <a:rPr lang="en-CA" sz="2000" b="1" dirty="0"/>
              <a:t>By 2006</a:t>
            </a:r>
            <a:r>
              <a:rPr lang="en-CA" sz="2000" dirty="0"/>
              <a:t>, I had simplified the ODSF, displaying a model suitable for continuing education purposes (providing details separately).  </a:t>
            </a:r>
          </a:p>
          <a:p>
            <a:endParaRPr lang="en-CA" sz="2000" dirty="0"/>
          </a:p>
          <a:p>
            <a:r>
              <a:rPr lang="en-CA" sz="2000" dirty="0"/>
              <a:t>Evaluation was trimmed as international consensus on essential criteria for evaluating patient decision aids emerged as well as Cochrane systematic review evidence of the effects of patient decision aids. </a:t>
            </a:r>
          </a:p>
          <a:p>
            <a:r>
              <a:rPr lang="en-CA" sz="2000" dirty="0"/>
              <a:t>DM process monitoring measures were part of the intervention</a:t>
            </a:r>
          </a:p>
          <a:p>
            <a:r>
              <a:rPr lang="en-CA" sz="2000" dirty="0"/>
              <a:t>The primary outcomes was Decision Quality. </a:t>
            </a:r>
          </a:p>
          <a:p>
            <a:endParaRPr lang="en-CA" dirty="0"/>
          </a:p>
          <a:p>
            <a:endParaRPr lang="en-CA" dirty="0"/>
          </a:p>
          <a:p>
            <a:endParaRPr lang="en-CA" dirty="0"/>
          </a:p>
          <a:p>
            <a:r>
              <a:rPr lang="en-CA" dirty="0"/>
              <a:t> </a:t>
            </a:r>
          </a:p>
        </p:txBody>
      </p:sp>
      <p:sp>
        <p:nvSpPr>
          <p:cNvPr id="4" name="Slide Number Placeholder 3"/>
          <p:cNvSpPr>
            <a:spLocks noGrp="1"/>
          </p:cNvSpPr>
          <p:nvPr>
            <p:ph type="sldNum" sz="quarter" idx="10"/>
          </p:nvPr>
        </p:nvSpPr>
        <p:spPr/>
        <p:txBody>
          <a:bodyPr/>
          <a:lstStyle/>
          <a:p>
            <a:fld id="{6E4AB4C2-B445-E748-A9D1-799CEA0931DA}" type="slidenum">
              <a:rPr lang="en-US" smtClean="0"/>
              <a:pPr/>
              <a:t>7</a:t>
            </a:fld>
            <a:endParaRPr lang="en-US"/>
          </a:p>
        </p:txBody>
      </p:sp>
    </p:spTree>
    <p:extLst>
      <p:ext uri="{BB962C8B-B14F-4D97-AF65-F5344CB8AC3E}">
        <p14:creationId xmlns:p14="http://schemas.microsoft.com/office/powerpoint/2010/main" val="729393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On the left is the original 1998 version </a:t>
            </a:r>
            <a:r>
              <a:rPr lang="en-CA" dirty="0"/>
              <a:t>explaining in detail how determinants of decisions that are suboptimal can be addressed by providing decision support, with the expected effects on the quality of the decision, decision making process, and outcomes of decisions. </a:t>
            </a:r>
          </a:p>
          <a:p>
            <a:r>
              <a:rPr lang="en-CA" dirty="0"/>
              <a:t> </a:t>
            </a:r>
          </a:p>
          <a:p>
            <a:r>
              <a:rPr lang="en-CA" b="1" dirty="0"/>
              <a:t>On the right is the 2006 version</a:t>
            </a:r>
            <a:r>
              <a:rPr lang="en-CA" dirty="0"/>
              <a:t>, simplifying the first two columns, and trimming back evaluation to the essentials. </a:t>
            </a:r>
          </a:p>
          <a:p>
            <a:endParaRPr lang="en-CA" dirty="0"/>
          </a:p>
          <a:p>
            <a:r>
              <a:rPr lang="en-CA" dirty="0"/>
              <a:t>In a nutshell, the premise of the framework is that participants’ unresolved decisional needs can adversely affect decision quality, and subsequent actions, and impacts.    Decision support can improve decision outcomes by addressing decisional needs using the appropriate combination of clinical counseling, decision tools and/or decision coaching. </a:t>
            </a:r>
          </a:p>
          <a:p>
            <a:endParaRPr lang="en-CA" dirty="0"/>
          </a:p>
          <a:p>
            <a:r>
              <a:rPr lang="en-CA" b="1" dirty="0"/>
              <a:t>The next slides </a:t>
            </a:r>
            <a:r>
              <a:rPr lang="en-CA" dirty="0"/>
              <a:t>drill down into each of these 3 elements.</a:t>
            </a:r>
          </a:p>
        </p:txBody>
      </p:sp>
      <p:sp>
        <p:nvSpPr>
          <p:cNvPr id="4" name="Slide Number Placeholder 3"/>
          <p:cNvSpPr>
            <a:spLocks noGrp="1"/>
          </p:cNvSpPr>
          <p:nvPr>
            <p:ph type="sldNum" sz="quarter" idx="5"/>
          </p:nvPr>
        </p:nvSpPr>
        <p:spPr/>
        <p:txBody>
          <a:bodyPr/>
          <a:lstStyle/>
          <a:p>
            <a:fld id="{6E4AB4C2-B445-E748-A9D1-799CEA0931DA}" type="slidenum">
              <a:rPr lang="en-US" smtClean="0"/>
              <a:pPr/>
              <a:t>8</a:t>
            </a:fld>
            <a:endParaRPr lang="en-US"/>
          </a:p>
        </p:txBody>
      </p:sp>
    </p:spTree>
    <p:extLst>
      <p:ext uri="{BB962C8B-B14F-4D97-AF65-F5344CB8AC3E}">
        <p14:creationId xmlns:p14="http://schemas.microsoft.com/office/powerpoint/2010/main" val="3538695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182" y="4415789"/>
            <a:ext cx="5505450" cy="5007343"/>
          </a:xfrm>
        </p:spPr>
        <p:txBody>
          <a:bodyPr>
            <a:normAutofit/>
          </a:bodyPr>
          <a:lstStyle/>
          <a:p>
            <a:r>
              <a:rPr lang="en-CA" sz="1600" dirty="0"/>
              <a:t>3 columns show needs related to the Decision, Support &amp; Resources, and Personal/clinical characteristics. </a:t>
            </a:r>
          </a:p>
          <a:p>
            <a:r>
              <a:rPr lang="en-CA" sz="1600" dirty="0"/>
              <a:t>In the first column, there is</a:t>
            </a:r>
          </a:p>
          <a:p>
            <a:endParaRPr lang="en-CA" sz="1600" b="1" dirty="0"/>
          </a:p>
          <a:p>
            <a:r>
              <a:rPr lang="en-CA" sz="1600" b="1" dirty="0"/>
              <a:t>Decisional conflict</a:t>
            </a:r>
            <a:endParaRPr lang="en-CA" sz="1600" dirty="0"/>
          </a:p>
          <a:p>
            <a:r>
              <a:rPr lang="en-CA" sz="1600" b="1" dirty="0"/>
              <a:t>Inadequate knowledge </a:t>
            </a:r>
            <a:r>
              <a:rPr lang="en-CA" sz="1600" dirty="0"/>
              <a:t>of key facts needed to make decision</a:t>
            </a:r>
          </a:p>
          <a:p>
            <a:endParaRPr lang="en-CA" sz="1600" b="1" dirty="0"/>
          </a:p>
          <a:p>
            <a:r>
              <a:rPr lang="en-CA" sz="1600" b="1" dirty="0"/>
              <a:t>Unrealistic expectations where </a:t>
            </a:r>
            <a:r>
              <a:rPr lang="en-CA" sz="1600" dirty="0"/>
              <a:t> perceived likelihood of benefits and risks exaggerated or minimized compared to the evidence</a:t>
            </a:r>
          </a:p>
          <a:p>
            <a:endParaRPr lang="en-CA" sz="1600" b="1" dirty="0"/>
          </a:p>
          <a:p>
            <a:r>
              <a:rPr lang="en-CA" sz="1600" b="1" dirty="0"/>
              <a:t>Unclear values </a:t>
            </a:r>
            <a:r>
              <a:rPr lang="en-CA" sz="1600" dirty="0"/>
              <a:t>or personal importance of benefits, risks, scientific uncertainties;</a:t>
            </a:r>
          </a:p>
          <a:p>
            <a:endParaRPr lang="en-CA" sz="1600" dirty="0"/>
          </a:p>
          <a:p>
            <a:r>
              <a:rPr lang="en-CA" sz="1600" b="1" dirty="0"/>
              <a:t>Decision characteristics </a:t>
            </a:r>
            <a:r>
              <a:rPr lang="en-CA" sz="1600" dirty="0"/>
              <a:t>can amplify needs, for example,</a:t>
            </a:r>
          </a:p>
          <a:p>
            <a:r>
              <a:rPr lang="en-CA" sz="1600" b="1" dirty="0"/>
              <a:t>some types </a:t>
            </a:r>
            <a:r>
              <a:rPr lang="en-CA" sz="1600" dirty="0"/>
              <a:t>increase decisional conflict; </a:t>
            </a:r>
          </a:p>
          <a:p>
            <a:r>
              <a:rPr lang="en-CA" sz="1600" b="1" dirty="0"/>
              <a:t>urgent</a:t>
            </a:r>
            <a:r>
              <a:rPr lang="en-CA" sz="1600" dirty="0"/>
              <a:t> decisions can be more difficult. </a:t>
            </a:r>
          </a:p>
          <a:p>
            <a:r>
              <a:rPr lang="en-CA" sz="1600" b="1" dirty="0"/>
              <a:t>stage</a:t>
            </a:r>
            <a:r>
              <a:rPr lang="en-CA" sz="1600" dirty="0"/>
              <a:t> of decision making affects patients’ </a:t>
            </a:r>
            <a:r>
              <a:rPr lang="en-CA" sz="1600" b="1" dirty="0"/>
              <a:t>receptivity to information/deliberation </a:t>
            </a:r>
            <a:r>
              <a:rPr lang="en-CA" sz="1600" dirty="0"/>
              <a:t>due to denial, hasty decision making, premature closure, or polarized leaning</a:t>
            </a:r>
          </a:p>
          <a:p>
            <a:pPr lvl="2"/>
            <a:endParaRPr lang="en-CA" dirty="0"/>
          </a:p>
          <a:p>
            <a:pPr lvl="2"/>
            <a:endParaRPr lang="en-CA" dirty="0"/>
          </a:p>
          <a:p>
            <a:endParaRPr lang="en-CA" dirty="0"/>
          </a:p>
        </p:txBody>
      </p:sp>
      <p:sp>
        <p:nvSpPr>
          <p:cNvPr id="4" name="Slide Number Placeholder 3"/>
          <p:cNvSpPr>
            <a:spLocks noGrp="1"/>
          </p:cNvSpPr>
          <p:nvPr>
            <p:ph type="sldNum" sz="quarter" idx="5"/>
          </p:nvPr>
        </p:nvSpPr>
        <p:spPr/>
        <p:txBody>
          <a:bodyPr/>
          <a:lstStyle/>
          <a:p>
            <a:fld id="{6E4AB4C2-B445-E748-A9D1-799CEA0931DA}" type="slidenum">
              <a:rPr lang="en-US" smtClean="0"/>
              <a:pPr/>
              <a:t>9</a:t>
            </a:fld>
            <a:endParaRPr lang="en-US"/>
          </a:p>
        </p:txBody>
      </p:sp>
    </p:spTree>
    <p:extLst>
      <p:ext uri="{BB962C8B-B14F-4D97-AF65-F5344CB8AC3E}">
        <p14:creationId xmlns:p14="http://schemas.microsoft.com/office/powerpoint/2010/main" val="556572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51188"/>
            <a:ext cx="7772400" cy="792310"/>
          </a:xfrm>
        </p:spPr>
        <p:txBody>
          <a:bodyPr>
            <a:normAutofit/>
          </a:bodyPr>
          <a:lstStyle>
            <a:lvl1pPr algn="l">
              <a:defRPr sz="4000" b="1" i="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685800" y="4014057"/>
            <a:ext cx="7772400" cy="2132467"/>
          </a:xfrm>
        </p:spPr>
        <p:txBody>
          <a:bodyPr>
            <a:normAutofit/>
          </a:bodyPr>
          <a:lstStyle>
            <a:lvl1pPr marL="0" indent="0" algn="l">
              <a:buNone/>
              <a:defRPr sz="2800" b="0" i="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85800" y="6412157"/>
            <a:ext cx="1905000" cy="205692"/>
          </a:xfrm>
          <a:prstGeom prst="rect">
            <a:avLst/>
          </a:prstGeom>
        </p:spPr>
        <p:txBody>
          <a:bodyPr/>
          <a:lstStyle>
            <a:lvl1pPr>
              <a:defRPr sz="1000" b="0" i="0">
                <a:solidFill>
                  <a:schemeClr val="bg1"/>
                </a:solidFill>
                <a:latin typeface="Arial"/>
                <a:cs typeface="Arial"/>
              </a:defRPr>
            </a:lvl1pPr>
          </a:lstStyle>
          <a:p>
            <a:fld id="{FBA3F05B-3417-1940-BCCB-B343804E50B6}" type="datetime1">
              <a:rPr lang="en-US" smtClean="0"/>
              <a:pPr/>
              <a:t>11/16/20</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9505916-016E-4F65-8463-9B561B5A31AF}" type="slidenum">
              <a:rPr lang="en-US"/>
              <a:pPr>
                <a:defRPr/>
              </a:pPr>
              <a:t>‹#›</a:t>
            </a:fld>
            <a:endParaRPr lang="en-US"/>
          </a:p>
        </p:txBody>
      </p:sp>
    </p:spTree>
    <p:extLst>
      <p:ext uri="{BB962C8B-B14F-4D97-AF65-F5344CB8AC3E}">
        <p14:creationId xmlns:p14="http://schemas.microsoft.com/office/powerpoint/2010/main" val="72807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188" y="71438"/>
            <a:ext cx="8532812" cy="981075"/>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600200"/>
            <a:ext cx="4267200" cy="5068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876800" y="1600200"/>
            <a:ext cx="4267200" cy="5068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57454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BA3F05B-3417-1940-BCCB-B343804E50B6}" type="datetime1">
              <a:rPr lang="en-US" smtClean="0"/>
              <a:pPr/>
              <a:t>11/16/20</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kumimoji="0" lang="en-US">
              <a:solidFill>
                <a:schemeClr val="accent1">
                  <a:tint val="20000"/>
                </a:scheme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5BBC35B-A44B-4119-B8DA-DE9E3DFADA20}" type="slidenum">
              <a:rPr kumimoji="0" lang="en-US" smtClean="0"/>
              <a:pPr eaLnBrk="1" latinLnBrk="0" hangingPunct="1"/>
              <a:t>‹#›</a:t>
            </a:fld>
            <a:endParaRPr kumimoji="0" lang="en-US" dirty="0">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11/16/20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a:p>
        </p:txBody>
      </p:sp>
      <p:sp>
        <p:nvSpPr>
          <p:cNvPr id="7" name="Title 6"/>
          <p:cNvSpPr>
            <a:spLocks noGrp="1"/>
          </p:cNvSpPr>
          <p:nvPr>
            <p:ph type="title"/>
          </p:nvPr>
        </p:nvSpPr>
        <p:spPr/>
        <p:txBody>
          <a:bodyPr rtlCol="0"/>
          <a:lstStyle/>
          <a:p>
            <a:r>
              <a:rPr kumimoji="0" lang="en-US"/>
              <a:t>Click to edit Master title style</a:t>
            </a:r>
          </a:p>
        </p:txBody>
      </p:sp>
      <p:sp>
        <p:nvSpPr>
          <p:cNvPr id="8" name="Slide Number Placeholder 5"/>
          <p:cNvSpPr>
            <a:spLocks noGrp="1"/>
          </p:cNvSpPr>
          <p:nvPr>
            <p:ph type="sldNum" sz="quarter" idx="4"/>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11/16/20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9" name="Slide Number Placeholder 5"/>
          <p:cNvSpPr>
            <a:spLocks noGrp="1"/>
          </p:cNvSpPr>
          <p:nvPr>
            <p:ph type="sldNum" sz="quarter" idx="4"/>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11/16/20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a:p>
        </p:txBody>
      </p:sp>
      <p:sp>
        <p:nvSpPr>
          <p:cNvPr id="8" name="Title 7"/>
          <p:cNvSpPr>
            <a:spLocks noGrp="1"/>
          </p:cNvSpPr>
          <p:nvPr>
            <p:ph type="title"/>
          </p:nvPr>
        </p:nvSpPr>
        <p:spPr/>
        <p:txBody>
          <a:bodyPr rtlCol="0"/>
          <a:lstStyle/>
          <a:p>
            <a:r>
              <a:rPr kumimoji="0" lang="en-US"/>
              <a:t>Click to edit Master title style</a:t>
            </a:r>
          </a:p>
        </p:txBody>
      </p:sp>
      <p:sp>
        <p:nvSpPr>
          <p:cNvPr id="9" name="Slide Number Placeholder 5"/>
          <p:cNvSpPr>
            <a:spLocks noGrp="1"/>
          </p:cNvSpPr>
          <p:nvPr>
            <p:ph type="sldNum" sz="quarter" idx="4"/>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11/16/20</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a:p>
        </p:txBody>
      </p:sp>
      <p:sp>
        <p:nvSpPr>
          <p:cNvPr id="10" name="Slide Number Placeholder 5"/>
          <p:cNvSpPr>
            <a:spLocks noGrp="1"/>
          </p:cNvSpPr>
          <p:nvPr>
            <p:ph type="sldNum" sz="quarter" idx="10"/>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11/16/20</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a:p>
        </p:txBody>
      </p:sp>
      <p:sp>
        <p:nvSpPr>
          <p:cNvPr id="6" name="Title 5"/>
          <p:cNvSpPr>
            <a:spLocks noGrp="1"/>
          </p:cNvSpPr>
          <p:nvPr>
            <p:ph type="title"/>
          </p:nvPr>
        </p:nvSpPr>
        <p:spPr/>
        <p:txBody>
          <a:bodyPr rtlCol="0"/>
          <a:lstStyle/>
          <a:p>
            <a:r>
              <a:rPr kumimoji="0" lang="en-US"/>
              <a:t>Click to edit Master title style</a:t>
            </a:r>
          </a:p>
        </p:txBody>
      </p:sp>
      <p:sp>
        <p:nvSpPr>
          <p:cNvPr id="7" name="Slide Number Placeholder 5"/>
          <p:cNvSpPr>
            <a:spLocks noGrp="1"/>
          </p:cNvSpPr>
          <p:nvPr>
            <p:ph type="sldNum" sz="quarter" idx="4"/>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11/16/20</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a:p>
        </p:txBody>
      </p:sp>
      <p:sp>
        <p:nvSpPr>
          <p:cNvPr id="5" name="Slide Number Placeholder 5"/>
          <p:cNvSpPr>
            <a:spLocks noGrp="1"/>
          </p:cNvSpPr>
          <p:nvPr>
            <p:ph type="sldNum" sz="quarter" idx="4"/>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pPr eaLnBrk="1" latinLnBrk="0" hangingPunct="1"/>
            <a:fld id="{544213AF-26F6-41FA-8D85-E2C5388D6E58}" type="datetimeFigureOut">
              <a:rPr lang="en-US" smtClean="0"/>
              <a:pPr eaLnBrk="1" latinLnBrk="0" hangingPunct="1"/>
              <a:t>11/16/20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a:p>
        </p:txBody>
      </p:sp>
      <p:sp>
        <p:nvSpPr>
          <p:cNvPr id="8" name="Slide Number Placeholder 5"/>
          <p:cNvSpPr>
            <a:spLocks noGrp="1"/>
          </p:cNvSpPr>
          <p:nvPr>
            <p:ph type="sldNum" sz="quarter" idx="4"/>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userDrawn="1">
            <p:ph type="sldNum" sz="quarter" idx="4"/>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eaLnBrk="1" latinLnBrk="0" hangingPunct="1"/>
            <a:fld id="{544213AF-26F6-41FA-8D85-E2C5388D6E58}" type="datetimeFigureOut">
              <a:rPr lang="en-US" smtClean="0"/>
              <a:pPr eaLnBrk="1" latinLnBrk="0" hangingPunct="1"/>
              <a:t>11/16/20</a:t>
            </a:fld>
            <a:endParaRPr lang="en-US">
              <a:solidFill>
                <a:schemeClr val="tx1"/>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kumimoji="0" lang="en-US">
              <a:solidFill>
                <a:schemeClr val="tx1"/>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5BBC35B-A44B-4119-B8DA-DE9E3DFADA20}" type="slidenum">
              <a:rPr kumimoji="0" lang="en-US" smtClean="0"/>
              <a:pPr eaLnBrk="1" latinLnBrk="0" hangingPunct="1"/>
              <a:t>‹#›</a:t>
            </a:fld>
            <a:endParaRPr kumimoji="0" lang="en-US">
              <a:solidFill>
                <a:schemeClr val="tx1"/>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4" name="Slide Number Placeholder 5"/>
          <p:cNvSpPr>
            <a:spLocks noGrp="1"/>
          </p:cNvSpPr>
          <p:nvPr>
            <p:ph type="sldNum" sz="quarter" idx="4"/>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11/16/20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D0BA739-AA53-4B40-B7B4-3EB7BA914789}" type="slidenum">
              <a:rPr lang="en-US" smtClean="0"/>
              <a:pPr/>
              <a:t>‹#›</a:t>
            </a:fld>
            <a:endParaRPr lang="en-US" dirty="0"/>
          </a:p>
        </p:txBody>
      </p:sp>
    </p:spTree>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11/16/20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D0BA739-AA53-4B40-B7B4-3EB7BA914789}" type="slidenum">
              <a:rPr lang="en-US" smtClean="0"/>
              <a:pPr/>
              <a:t>‹#›</a:t>
            </a:fld>
            <a:endParaRPr lang="en-US" dirty="0"/>
          </a:p>
        </p:txBody>
      </p:sp>
    </p:spTree>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9505916-016E-4F65-8463-9B561B5A31AF}" type="slidenum">
              <a:rPr lang="en-US"/>
              <a:pPr>
                <a:defRPr/>
              </a:pPr>
              <a:t>‹#›</a:t>
            </a:fld>
            <a:endParaRPr lang="en-US"/>
          </a:p>
        </p:txBody>
      </p:sp>
    </p:spTree>
    <p:extLst>
      <p:ext uri="{BB962C8B-B14F-4D97-AF65-F5344CB8AC3E}">
        <p14:creationId xmlns:p14="http://schemas.microsoft.com/office/powerpoint/2010/main" val="728074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Slide Number Placeholder 5"/>
          <p:cNvSpPr>
            <a:spLocks noGrp="1"/>
          </p:cNvSpPr>
          <p:nvPr userDrawn="1">
            <p:ph type="sldNum" sz="quarter" idx="4"/>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userDrawn="1">
            <p:ph type="sldNum" sz="quarter" idx="4"/>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userDrawn="1">
            <p:ph type="sldNum" sz="quarter" idx="10"/>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userDrawn="1">
            <p:ph type="sldNum" sz="quarter" idx="4"/>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userDrawn="1">
            <p:ph type="sldNum" sz="quarter" idx="4"/>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5"/>
          <p:cNvSpPr>
            <a:spLocks noGrp="1"/>
          </p:cNvSpPr>
          <p:nvPr userDrawn="1">
            <p:ph type="sldNum" sz="quarter" idx="4"/>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5"/>
          <p:cNvSpPr>
            <a:spLocks noGrp="1"/>
          </p:cNvSpPr>
          <p:nvPr userDrawn="1">
            <p:ph type="sldNum" sz="quarter" idx="4"/>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userDrawn="1">
            <p:ph type="sldNum" sz="quarter" idx="4"/>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2"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eaLnBrk="1" latinLnBrk="0" hangingPunct="1"/>
            <a:fld id="{544213AF-26F6-41FA-8D85-E2C5388D6E58}" type="datetimeFigureOut">
              <a:rPr lang="en-US" smtClean="0"/>
              <a:pPr eaLnBrk="1" latinLnBrk="0" hangingPunct="1"/>
              <a:t>11/16/20</a:t>
            </a:fld>
            <a:endParaRPr lang="en-US" sz="1000" dirty="0">
              <a:solidFill>
                <a:schemeClr val="tx1"/>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lgn="r" eaLnBrk="1" latinLnBrk="0" hangingPunct="1"/>
            <a:endParaRPr kumimoji="0" lang="en-US" sz="1000" dirty="0">
              <a:solidFill>
                <a:schemeClr val="tx1"/>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D0BA739-AA53-4B40-B7B4-3EB7BA914789}" type="slidenum">
              <a:rPr lang="en-US" smtClean="0"/>
              <a:pPr/>
              <a:t>‹#›</a:t>
            </a:fld>
            <a:endParaRPr lang="en-US" dirty="0"/>
          </a:p>
        </p:txBody>
      </p:sp>
      <p:sp>
        <p:nvSpPr>
          <p:cNvPr id="11" name="Slide Number Placeholder 5"/>
          <p:cNvSpPr>
            <a:spLocks noGrp="1"/>
          </p:cNvSpPr>
          <p:nvPr>
            <p:ph type="sldNum" sz="quarter" idx="4"/>
          </p:nvPr>
        </p:nvSpPr>
        <p:spPr>
          <a:xfrm>
            <a:off x="457200" y="6416395"/>
            <a:ext cx="2133600" cy="351340"/>
          </a:xfrm>
          <a:prstGeom prst="rect">
            <a:avLst/>
          </a:prstGeom>
        </p:spPr>
        <p:txBody>
          <a:bodyPr lIns="91440" anchor="ctr"/>
          <a:lstStyle>
            <a:lvl1pPr algn="l">
              <a:defRPr sz="1000">
                <a:solidFill>
                  <a:schemeClr val="bg1"/>
                </a:solidFill>
              </a:defRPr>
            </a:lvl1pPr>
          </a:lstStyle>
          <a:p>
            <a:fld id="{6D0BA739-AA53-4B40-B7B4-3EB7BA91478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hdr="0" ft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xml"/><Relationship Id="rId5" Type="http://schemas.openxmlformats.org/officeDocument/2006/relationships/image" Target="../media/image4.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10.xml"/><Relationship Id="rId5" Type="http://schemas.openxmlformats.org/officeDocument/2006/relationships/image" Target="../media/image4.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11.xml"/><Relationship Id="rId5" Type="http://schemas.openxmlformats.org/officeDocument/2006/relationships/image" Target="../media/image4.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4" Type="http://schemas.openxmlformats.org/officeDocument/2006/relationships/slideLayout" Target="../slideLayouts/slideLayout17.xml"/><Relationship Id="rId5" Type="http://schemas.openxmlformats.org/officeDocument/2006/relationships/notesSlide" Target="../notesSlides/notesSlide12.xml"/><Relationship Id="rId6" Type="http://schemas.openxmlformats.org/officeDocument/2006/relationships/image" Target="../media/image4.png"/><Relationship Id="rId1" Type="http://schemas.openxmlformats.org/officeDocument/2006/relationships/tags" Target="../tags/tag6.xml"/><Relationship Id="rId2" Type="http://schemas.microsoft.com/office/2007/relationships/media"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13.xml"/><Relationship Id="rId5" Type="http://schemas.openxmlformats.org/officeDocument/2006/relationships/image" Target="../media/image4.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4.xml"/><Relationship Id="rId5" Type="http://schemas.openxmlformats.org/officeDocument/2006/relationships/image" Target="../media/image4.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5.xml"/><Relationship Id="rId5" Type="http://schemas.openxmlformats.org/officeDocument/2006/relationships/image" Target="../media/image4.png"/><Relationship Id="rId1" Type="http://schemas.microsoft.com/office/2007/relationships/media" Target="../media/media15.m4a"/><Relationship Id="rId2" Type="http://schemas.openxmlformats.org/officeDocument/2006/relationships/audio" Target="../media/media15.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2.xml"/><Relationship Id="rId5" Type="http://schemas.openxmlformats.org/officeDocument/2006/relationships/image" Target="../media/image4.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4" Type="http://schemas.openxmlformats.org/officeDocument/2006/relationships/slideLayout" Target="../slideLayouts/slideLayout13.xml"/><Relationship Id="rId5" Type="http://schemas.openxmlformats.org/officeDocument/2006/relationships/notesSlide" Target="../notesSlides/notesSlide3.xml"/><Relationship Id="rId6" Type="http://schemas.openxmlformats.org/officeDocument/2006/relationships/image" Target="../media/image5.jpg"/><Relationship Id="rId7" Type="http://schemas.openxmlformats.org/officeDocument/2006/relationships/hyperlink" Target="http://louisamayalcottismypassion.com/2012/01/27/at-a-crossroads-heres-where-you-come-in/" TargetMode="External"/><Relationship Id="rId8" Type="http://schemas.openxmlformats.org/officeDocument/2006/relationships/hyperlink" Target="https://creativecommons.org/licenses/by-nc-sa/3.0/" TargetMode="External"/><Relationship Id="rId9" Type="http://schemas.openxmlformats.org/officeDocument/2006/relationships/image" Target="../media/image4.png"/><Relationship Id="rId1" Type="http://schemas.openxmlformats.org/officeDocument/2006/relationships/tags" Target="../tags/tag1.xml"/><Relationship Id="rId2" Type="http://schemas.microsoft.com/office/2007/relationships/media" Target="../media/media3.m4a"/></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4" Type="http://schemas.openxmlformats.org/officeDocument/2006/relationships/slideLayout" Target="../slideLayouts/slideLayout15.xml"/><Relationship Id="rId5" Type="http://schemas.openxmlformats.org/officeDocument/2006/relationships/notesSlide" Target="../notesSlides/notesSlide4.xml"/><Relationship Id="rId6" Type="http://schemas.openxmlformats.org/officeDocument/2006/relationships/image" Target="../media/image4.png"/><Relationship Id="rId1" Type="http://schemas.openxmlformats.org/officeDocument/2006/relationships/tags" Target="../tags/tag2.xml"/><Relationship Id="rId2" Type="http://schemas.microsoft.com/office/2007/relationships/media" Target="../media/media4.m4a"/></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4" Type="http://schemas.openxmlformats.org/officeDocument/2006/relationships/slideLayout" Target="../slideLayouts/slideLayout15.xml"/><Relationship Id="rId5" Type="http://schemas.openxmlformats.org/officeDocument/2006/relationships/notesSlide" Target="../notesSlides/notesSlide5.xml"/><Relationship Id="rId6" Type="http://schemas.openxmlformats.org/officeDocument/2006/relationships/image" Target="../media/image4.png"/><Relationship Id="rId1" Type="http://schemas.openxmlformats.org/officeDocument/2006/relationships/tags" Target="../tags/tag3.xml"/><Relationship Id="rId2" Type="http://schemas.microsoft.com/office/2007/relationships/media" Target="../media/media5.m4a"/></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4" Type="http://schemas.openxmlformats.org/officeDocument/2006/relationships/slideLayout" Target="../slideLayouts/slideLayout15.xml"/><Relationship Id="rId5" Type="http://schemas.openxmlformats.org/officeDocument/2006/relationships/notesSlide" Target="../notesSlides/notesSlide6.xml"/><Relationship Id="rId6" Type="http://schemas.openxmlformats.org/officeDocument/2006/relationships/image" Target="../media/image4.png"/><Relationship Id="rId1" Type="http://schemas.openxmlformats.org/officeDocument/2006/relationships/tags" Target="../tags/tag4.xml"/><Relationship Id="rId2" Type="http://schemas.microsoft.com/office/2007/relationships/media" Target="../media/media6.m4a"/></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4" Type="http://schemas.openxmlformats.org/officeDocument/2006/relationships/slideLayout" Target="../slideLayouts/slideLayout13.xml"/><Relationship Id="rId5" Type="http://schemas.openxmlformats.org/officeDocument/2006/relationships/notesSlide" Target="../notesSlides/notesSlide7.xml"/><Relationship Id="rId6" Type="http://schemas.openxmlformats.org/officeDocument/2006/relationships/image" Target="../media/image4.png"/><Relationship Id="rId1" Type="http://schemas.openxmlformats.org/officeDocument/2006/relationships/tags" Target="../tags/tag5.xml"/><Relationship Id="rId2" Type="http://schemas.microsoft.com/office/2007/relationships/media"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8.xml"/><Relationship Id="rId5" Type="http://schemas.openxmlformats.org/officeDocument/2006/relationships/image" Target="../media/image6.emf"/><Relationship Id="rId6" Type="http://schemas.openxmlformats.org/officeDocument/2006/relationships/image" Target="../media/image7.jpeg"/><Relationship Id="rId7" Type="http://schemas.openxmlformats.org/officeDocument/2006/relationships/image" Target="../media/image4.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9.xml"/><Relationship Id="rId5" Type="http://schemas.openxmlformats.org/officeDocument/2006/relationships/image" Target="../media/image4.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1"/>
            <a:ext cx="7772400" cy="1829761"/>
          </a:xfrm>
        </p:spPr>
        <p:txBody>
          <a:bodyPr>
            <a:noAutofit/>
          </a:bodyPr>
          <a:lstStyle/>
          <a:p>
            <a:r>
              <a:rPr lang="en-US" sz="4000" dirty="0"/>
              <a:t>Ottawa Decision Support Framework: </a:t>
            </a:r>
            <a:br>
              <a:rPr lang="en-US" sz="4000" dirty="0"/>
            </a:br>
            <a:r>
              <a:rPr lang="en-US" sz="4000" dirty="0"/>
              <a:t>Historical perspective</a:t>
            </a:r>
          </a:p>
        </p:txBody>
      </p:sp>
      <p:sp>
        <p:nvSpPr>
          <p:cNvPr id="3" name="Subtitle 2"/>
          <p:cNvSpPr>
            <a:spLocks noGrp="1"/>
          </p:cNvSpPr>
          <p:nvPr>
            <p:ph type="subTitle" idx="1"/>
          </p:nvPr>
        </p:nvSpPr>
        <p:spPr/>
        <p:txBody>
          <a:bodyPr>
            <a:normAutofit fontScale="92500" lnSpcReduction="20000"/>
          </a:bodyPr>
          <a:lstStyle/>
          <a:p>
            <a:r>
              <a:rPr lang="en-US" dirty="0"/>
              <a:t>Annette O’Connor </a:t>
            </a:r>
            <a:r>
              <a:rPr lang="en-US" sz="2200" dirty="0"/>
              <a:t>PhD FRSC FCAHS</a:t>
            </a:r>
            <a:endParaRPr lang="en-US" dirty="0"/>
          </a:p>
          <a:p>
            <a:r>
              <a:rPr lang="en-US" dirty="0"/>
              <a:t>Distinguished Emeritus Professor </a:t>
            </a:r>
          </a:p>
          <a:p>
            <a:r>
              <a:rPr lang="en-US" dirty="0"/>
              <a:t>University of Ottawa, Canada</a:t>
            </a:r>
          </a:p>
        </p:txBody>
      </p:sp>
      <p:sp>
        <p:nvSpPr>
          <p:cNvPr id="4" name="Date Placeholder 2"/>
          <p:cNvSpPr>
            <a:spLocks noGrp="1"/>
          </p:cNvSpPr>
          <p:nvPr>
            <p:ph type="dt" sz="half" idx="10"/>
          </p:nvPr>
        </p:nvSpPr>
        <p:spPr>
          <a:xfrm>
            <a:off x="6727032" y="6407944"/>
            <a:ext cx="1920240" cy="365760"/>
          </a:xfrm>
        </p:spPr>
        <p:txBody>
          <a:bodyPr/>
          <a:lstStyle/>
          <a:p>
            <a:pPr eaLnBrk="1" latinLnBrk="0" hangingPunct="1"/>
            <a:fld id="{217C0927-AFD4-4A3C-AF2C-353568C58462}" type="datetime1">
              <a:rPr lang="en-US" smtClean="0"/>
              <a:t>11/16/20</a:t>
            </a:fld>
            <a:endParaRPr lang="en-US" dirty="0"/>
          </a:p>
        </p:txBody>
      </p:sp>
      <p:pic>
        <p:nvPicPr>
          <p:cNvPr id="7" name="Audio 6">
            <a:hlinkClick r:id="" action="ppaction://media"/>
            <a:extLst>
              <a:ext uri="{FF2B5EF4-FFF2-40B4-BE49-F238E27FC236}">
                <a16:creationId xmlns:a16="http://schemas.microsoft.com/office/drawing/2014/main" xmlns="" id="{FB430336-FD68-464A-8A08-4E054F816A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803"/>
    </mc:Choice>
    <mc:Fallback xmlns="">
      <p:transition spd="slow" advTm="16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8876C73-76D5-49F9-8A86-BC661AE71EE4}"/>
              </a:ext>
            </a:extLst>
          </p:cNvPr>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10</a:t>
            </a:fld>
            <a:endParaRPr kumimoji="0" lang="en-US"/>
          </a:p>
        </p:txBody>
      </p:sp>
      <p:sp>
        <p:nvSpPr>
          <p:cNvPr id="4" name="Title 3">
            <a:extLst>
              <a:ext uri="{FF2B5EF4-FFF2-40B4-BE49-F238E27FC236}">
                <a16:creationId xmlns:a16="http://schemas.microsoft.com/office/drawing/2014/main" xmlns="" id="{792A2914-4FAB-45F0-B4CE-4D90786BBDFD}"/>
              </a:ext>
            </a:extLst>
          </p:cNvPr>
          <p:cNvSpPr>
            <a:spLocks noGrp="1"/>
          </p:cNvSpPr>
          <p:nvPr>
            <p:ph type="title"/>
          </p:nvPr>
        </p:nvSpPr>
        <p:spPr/>
        <p:txBody>
          <a:bodyPr/>
          <a:lstStyle/>
          <a:p>
            <a:r>
              <a:rPr lang="en-CA" dirty="0"/>
              <a:t>Decisional Needs</a:t>
            </a:r>
          </a:p>
        </p:txBody>
      </p:sp>
      <p:sp>
        <p:nvSpPr>
          <p:cNvPr id="5" name="Slide Number Placeholder 4">
            <a:extLst>
              <a:ext uri="{FF2B5EF4-FFF2-40B4-BE49-F238E27FC236}">
                <a16:creationId xmlns:a16="http://schemas.microsoft.com/office/drawing/2014/main" xmlns="" id="{D6AF042B-23F1-40A1-8159-B9A33800B903}"/>
              </a:ext>
            </a:extLst>
          </p:cNvPr>
          <p:cNvSpPr>
            <a:spLocks noGrp="1"/>
          </p:cNvSpPr>
          <p:nvPr>
            <p:ph type="sldNum" sz="quarter" idx="4"/>
          </p:nvPr>
        </p:nvSpPr>
        <p:spPr/>
        <p:txBody>
          <a:bodyPr/>
          <a:lstStyle/>
          <a:p>
            <a:fld id="{6D0BA739-AA53-4B40-B7B4-3EB7BA914789}" type="slidenum">
              <a:rPr lang="en-US" smtClean="0"/>
              <a:pPr/>
              <a:t>10</a:t>
            </a:fld>
            <a:endParaRPr lang="en-US" dirty="0"/>
          </a:p>
        </p:txBody>
      </p:sp>
      <p:sp>
        <p:nvSpPr>
          <p:cNvPr id="13" name="Rectangle 12">
            <a:extLst>
              <a:ext uri="{FF2B5EF4-FFF2-40B4-BE49-F238E27FC236}">
                <a16:creationId xmlns:a16="http://schemas.microsoft.com/office/drawing/2014/main" xmlns="" id="{0F8F5043-BFCC-4F91-917C-E0B316DFF40C}"/>
              </a:ext>
            </a:extLst>
          </p:cNvPr>
          <p:cNvSpPr/>
          <p:nvPr/>
        </p:nvSpPr>
        <p:spPr>
          <a:xfrm>
            <a:off x="4009232" y="2141378"/>
            <a:ext cx="330200" cy="1172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Rounded Corners 15">
            <a:extLst>
              <a:ext uri="{FF2B5EF4-FFF2-40B4-BE49-F238E27FC236}">
                <a16:creationId xmlns:a16="http://schemas.microsoft.com/office/drawing/2014/main" xmlns="" id="{A31FEA20-649A-417F-A913-6524F2D2452A}"/>
              </a:ext>
            </a:extLst>
          </p:cNvPr>
          <p:cNvSpPr/>
          <p:nvPr/>
        </p:nvSpPr>
        <p:spPr>
          <a:xfrm>
            <a:off x="457200" y="1417638"/>
            <a:ext cx="8190072" cy="5066699"/>
          </a:xfrm>
          <a:prstGeom prst="roundRect">
            <a:avLst/>
          </a:prstGeom>
          <a:ln w="3810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graphicFrame>
        <p:nvGraphicFramePr>
          <p:cNvPr id="17" name="Table 16">
            <a:extLst>
              <a:ext uri="{FF2B5EF4-FFF2-40B4-BE49-F238E27FC236}">
                <a16:creationId xmlns:a16="http://schemas.microsoft.com/office/drawing/2014/main" xmlns="" id="{D2B9DD07-4EC6-4ADF-8CC7-7FB3008C6B74}"/>
              </a:ext>
            </a:extLst>
          </p:cNvPr>
          <p:cNvGraphicFramePr>
            <a:graphicFrameLocks noGrp="1"/>
          </p:cNvGraphicFramePr>
          <p:nvPr/>
        </p:nvGraphicFramePr>
        <p:xfrm>
          <a:off x="672645" y="1926483"/>
          <a:ext cx="7798709" cy="4116249"/>
        </p:xfrm>
        <a:graphic>
          <a:graphicData uri="http://schemas.openxmlformats.org/drawingml/2006/table">
            <a:tbl>
              <a:tblPr firstRow="1" firstCol="1" bandRow="1">
                <a:tableStyleId>{5C22544A-7EE6-4342-B048-85BDC9FD1C3A}</a:tableStyleId>
              </a:tblPr>
              <a:tblGrid>
                <a:gridCol w="2599013">
                  <a:extLst>
                    <a:ext uri="{9D8B030D-6E8A-4147-A177-3AD203B41FA5}">
                      <a16:colId xmlns:a16="http://schemas.microsoft.com/office/drawing/2014/main" xmlns="" val="2677880977"/>
                    </a:ext>
                  </a:extLst>
                </a:gridCol>
                <a:gridCol w="2599848">
                  <a:extLst>
                    <a:ext uri="{9D8B030D-6E8A-4147-A177-3AD203B41FA5}">
                      <a16:colId xmlns:a16="http://schemas.microsoft.com/office/drawing/2014/main" xmlns="" val="1690115159"/>
                    </a:ext>
                  </a:extLst>
                </a:gridCol>
                <a:gridCol w="2599848">
                  <a:extLst>
                    <a:ext uri="{9D8B030D-6E8A-4147-A177-3AD203B41FA5}">
                      <a16:colId xmlns:a16="http://schemas.microsoft.com/office/drawing/2014/main" xmlns="" val="108081907"/>
                    </a:ext>
                  </a:extLst>
                </a:gridCol>
              </a:tblGrid>
              <a:tr h="4116249">
                <a:tc>
                  <a:txBody>
                    <a:bodyPr/>
                    <a:lstStyle/>
                    <a:p>
                      <a:pPr>
                        <a:lnSpc>
                          <a:spcPct val="107000"/>
                        </a:lnSpc>
                        <a:spcAft>
                          <a:spcPts val="0"/>
                        </a:spcAft>
                      </a:pPr>
                      <a:r>
                        <a:rPr lang="en-CA" sz="1200" b="0" dirty="0">
                          <a:solidFill>
                            <a:schemeClr val="tx1"/>
                          </a:solidFill>
                          <a:effectLst/>
                        </a:rPr>
                        <a:t>• </a:t>
                      </a:r>
                      <a:r>
                        <a:rPr lang="en-CA" sz="1200" b="1" dirty="0">
                          <a:solidFill>
                            <a:schemeClr val="tx1"/>
                          </a:solidFill>
                          <a:effectLst/>
                        </a:rPr>
                        <a:t>Decisional conflict</a:t>
                      </a:r>
                    </a:p>
                    <a:p>
                      <a:pPr>
                        <a:lnSpc>
                          <a:spcPct val="107000"/>
                        </a:lnSpc>
                        <a:spcAft>
                          <a:spcPts val="0"/>
                        </a:spcAft>
                      </a:pPr>
                      <a:r>
                        <a:rPr lang="en-CA" sz="1200" b="0" dirty="0">
                          <a:solidFill>
                            <a:schemeClr val="tx1"/>
                          </a:solidFill>
                          <a:effectLst/>
                        </a:rPr>
                        <a:t>Uncertainty best course of action</a:t>
                      </a:r>
                    </a:p>
                    <a:p>
                      <a:pPr>
                        <a:lnSpc>
                          <a:spcPct val="107000"/>
                        </a:lnSpc>
                        <a:spcAft>
                          <a:spcPts val="0"/>
                        </a:spcAft>
                      </a:pPr>
                      <a:endParaRPr lang="en-CA" sz="1200" b="1" dirty="0">
                        <a:solidFill>
                          <a:schemeClr val="tx1"/>
                        </a:solidFill>
                        <a:effectLst/>
                      </a:endParaRPr>
                    </a:p>
                    <a:p>
                      <a:pPr>
                        <a:lnSpc>
                          <a:spcPct val="107000"/>
                        </a:lnSpc>
                        <a:spcAft>
                          <a:spcPts val="0"/>
                        </a:spcAft>
                      </a:pPr>
                      <a:r>
                        <a:rPr lang="en-CA" sz="1200" b="1" dirty="0">
                          <a:solidFill>
                            <a:schemeClr val="tx1"/>
                          </a:solidFill>
                          <a:effectLst/>
                        </a:rPr>
                        <a:t>• Inadequate knowledge </a:t>
                      </a:r>
                      <a:r>
                        <a:rPr lang="en-CA" sz="1200" b="0" dirty="0">
                          <a:solidFill>
                            <a:schemeClr val="tx1"/>
                          </a:solidFill>
                        </a:rPr>
                        <a:t>condition, options, benefits, risks, scientific uncertainties</a:t>
                      </a:r>
                      <a:endParaRPr lang="en-CA" sz="1200" b="0" dirty="0">
                        <a:solidFill>
                          <a:schemeClr val="tx1"/>
                        </a:solidFill>
                        <a:effectLst/>
                      </a:endParaRPr>
                    </a:p>
                    <a:p>
                      <a:pPr>
                        <a:lnSpc>
                          <a:spcPct val="107000"/>
                        </a:lnSpc>
                        <a:spcAft>
                          <a:spcPts val="0"/>
                        </a:spcAft>
                      </a:pPr>
                      <a:endParaRPr lang="en-CA" sz="1200" b="1" dirty="0">
                        <a:solidFill>
                          <a:schemeClr val="tx1"/>
                        </a:solidFill>
                        <a:effectLst/>
                      </a:endParaRPr>
                    </a:p>
                    <a:p>
                      <a:pPr>
                        <a:lnSpc>
                          <a:spcPct val="107000"/>
                        </a:lnSpc>
                        <a:spcAft>
                          <a:spcPts val="0"/>
                        </a:spcAft>
                      </a:pPr>
                      <a:endParaRPr lang="en-CA" sz="1200" b="1" dirty="0">
                        <a:solidFill>
                          <a:schemeClr val="tx1"/>
                        </a:solidFill>
                        <a:effectLst/>
                      </a:endParaRPr>
                    </a:p>
                    <a:p>
                      <a:pPr>
                        <a:lnSpc>
                          <a:spcPct val="107000"/>
                        </a:lnSpc>
                        <a:spcAft>
                          <a:spcPts val="0"/>
                        </a:spcAft>
                      </a:pPr>
                      <a:r>
                        <a:rPr lang="en-CA" sz="1200" b="1" dirty="0">
                          <a:solidFill>
                            <a:schemeClr val="tx1"/>
                          </a:solidFill>
                          <a:effectLst/>
                        </a:rPr>
                        <a:t>• Unrealistic expectations </a:t>
                      </a:r>
                      <a:r>
                        <a:rPr lang="en-CA" sz="1200" b="0" dirty="0">
                          <a:solidFill>
                            <a:schemeClr val="tx1"/>
                          </a:solidFill>
                          <a:effectLst/>
                        </a:rPr>
                        <a:t>perceived likelihood benefits/risks not aligned with evidence</a:t>
                      </a:r>
                    </a:p>
                    <a:p>
                      <a:pPr>
                        <a:lnSpc>
                          <a:spcPct val="107000"/>
                        </a:lnSpc>
                        <a:spcAft>
                          <a:spcPts val="0"/>
                        </a:spcAft>
                      </a:pPr>
                      <a:endParaRPr lang="en-CA" sz="1200" b="1" dirty="0">
                        <a:solidFill>
                          <a:schemeClr val="tx1"/>
                        </a:solidFill>
                        <a:effectLst/>
                      </a:endParaRPr>
                    </a:p>
                    <a:p>
                      <a:pPr>
                        <a:lnSpc>
                          <a:spcPct val="107000"/>
                        </a:lnSpc>
                        <a:spcAft>
                          <a:spcPts val="0"/>
                        </a:spcAft>
                      </a:pPr>
                      <a:r>
                        <a:rPr lang="en-CA" sz="1200" b="1" dirty="0">
                          <a:solidFill>
                            <a:schemeClr val="tx1"/>
                          </a:solidFill>
                          <a:effectLst/>
                        </a:rPr>
                        <a:t>• Unclear values</a:t>
                      </a:r>
                    </a:p>
                    <a:p>
                      <a:pPr>
                        <a:lnSpc>
                          <a:spcPct val="107000"/>
                        </a:lnSpc>
                        <a:spcAft>
                          <a:spcPts val="0"/>
                        </a:spcAft>
                      </a:pPr>
                      <a:r>
                        <a:rPr lang="en-CA" sz="1200" b="0" dirty="0">
                          <a:solidFill>
                            <a:schemeClr val="tx1"/>
                          </a:solidFill>
                        </a:rPr>
                        <a:t>personal importance of benefits, risks, scientific uncertainties</a:t>
                      </a:r>
                      <a:endParaRPr lang="en-CA" sz="1200" b="0" dirty="0">
                        <a:solidFill>
                          <a:schemeClr val="tx1"/>
                        </a:solidFill>
                        <a:effectLst/>
                      </a:endParaRPr>
                    </a:p>
                    <a:p>
                      <a:pPr>
                        <a:lnSpc>
                          <a:spcPct val="107000"/>
                        </a:lnSpc>
                        <a:spcAft>
                          <a:spcPts val="0"/>
                        </a:spcAft>
                      </a:pPr>
                      <a:endParaRPr lang="en-CA" sz="1200" b="1" dirty="0">
                        <a:solidFill>
                          <a:schemeClr val="tx1"/>
                        </a:solidFill>
                        <a:effectLst/>
                      </a:endParaRPr>
                    </a:p>
                    <a:p>
                      <a:pPr>
                        <a:lnSpc>
                          <a:spcPct val="107000"/>
                        </a:lnSpc>
                        <a:spcAft>
                          <a:spcPts val="0"/>
                        </a:spcAft>
                      </a:pPr>
                      <a:r>
                        <a:rPr lang="en-CA" sz="1200" b="1" dirty="0">
                          <a:solidFill>
                            <a:schemeClr val="tx1"/>
                          </a:solidFill>
                          <a:effectLst/>
                        </a:rPr>
                        <a:t>• Decision characteristics (type, timing, stage, leaning) </a:t>
                      </a:r>
                      <a:r>
                        <a:rPr lang="en-CA" sz="1200" b="0" dirty="0">
                          <a:solidFill>
                            <a:schemeClr val="tx1"/>
                          </a:solidFill>
                          <a:effectLst/>
                        </a:rPr>
                        <a:t>can amplify needs: </a:t>
                      </a:r>
                    </a:p>
                    <a:p>
                      <a:pPr>
                        <a:lnSpc>
                          <a:spcPct val="107000"/>
                        </a:lnSpc>
                        <a:spcAft>
                          <a:spcPts val="0"/>
                        </a:spcAft>
                      </a:pPr>
                      <a:endParaRPr lang="en-CA"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n-CA" sz="1200" b="1" dirty="0">
                          <a:solidFill>
                            <a:schemeClr val="tx1"/>
                          </a:solidFill>
                          <a:effectLst/>
                        </a:rPr>
                        <a:t>Inadequate Support &amp; Resources</a:t>
                      </a:r>
                    </a:p>
                    <a:p>
                      <a:pPr>
                        <a:lnSpc>
                          <a:spcPct val="107000"/>
                        </a:lnSpc>
                        <a:spcAft>
                          <a:spcPts val="0"/>
                        </a:spcAft>
                      </a:pPr>
                      <a:endParaRPr lang="en-CA" sz="1200" b="1" dirty="0">
                        <a:solidFill>
                          <a:schemeClr val="tx1"/>
                        </a:solidFill>
                        <a:effectLst/>
                      </a:endParaRPr>
                    </a:p>
                    <a:p>
                      <a:pPr>
                        <a:lnSpc>
                          <a:spcPct val="107000"/>
                        </a:lnSpc>
                        <a:spcAft>
                          <a:spcPts val="0"/>
                        </a:spcAft>
                      </a:pPr>
                      <a:r>
                        <a:rPr lang="en-CA" sz="1200" b="0" dirty="0">
                          <a:solidFill>
                            <a:schemeClr val="tx1"/>
                          </a:solidFill>
                          <a:effectLst/>
                        </a:rPr>
                        <a:t>• Unclear/biased perceptions of others’ opinions/practices</a:t>
                      </a: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0" dirty="0">
                          <a:solidFill>
                            <a:schemeClr val="tx1"/>
                          </a:solidFill>
                          <a:effectLst/>
                        </a:rPr>
                        <a:t>• Social pressure to choose one option</a:t>
                      </a: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0" dirty="0">
                          <a:solidFill>
                            <a:schemeClr val="tx1"/>
                          </a:solidFill>
                          <a:effectLst/>
                        </a:rPr>
                        <a:t>• Mismatch in preferred/actual</a:t>
                      </a:r>
                    </a:p>
                    <a:p>
                      <a:pPr>
                        <a:lnSpc>
                          <a:spcPct val="107000"/>
                        </a:lnSpc>
                        <a:spcAft>
                          <a:spcPts val="0"/>
                        </a:spcAft>
                      </a:pPr>
                      <a:r>
                        <a:rPr lang="en-CA" sz="1200" b="0" dirty="0">
                          <a:solidFill>
                            <a:schemeClr val="tx1"/>
                          </a:solidFill>
                          <a:effectLst/>
                        </a:rPr>
                        <a:t>decision-making roles</a:t>
                      </a: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0" dirty="0">
                          <a:solidFill>
                            <a:schemeClr val="tx1"/>
                          </a:solidFill>
                          <a:effectLst/>
                        </a:rPr>
                        <a:t>• Inadequate experience, confidence, motivation, skill for making/implementing decisions</a:t>
                      </a: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0" dirty="0">
                          <a:solidFill>
                            <a:schemeClr val="tx1"/>
                          </a:solidFill>
                          <a:effectLst/>
                        </a:rPr>
                        <a:t>• Inadequate access to information, advice, emotional support, instrumental help, financial assistance, health and social services</a:t>
                      </a:r>
                    </a:p>
                  </a:txBody>
                  <a:tcPr marL="68580" marR="68580" marT="0" marB="0">
                    <a:noFill/>
                  </a:tcPr>
                </a:tc>
                <a:tc>
                  <a:txBody>
                    <a:bodyPr/>
                    <a:lstStyle/>
                    <a:p>
                      <a:pPr>
                        <a:lnSpc>
                          <a:spcPct val="107000"/>
                        </a:lnSpc>
                        <a:spcAft>
                          <a:spcPts val="0"/>
                        </a:spcAft>
                      </a:pPr>
                      <a:r>
                        <a:rPr lang="en-CA" sz="1200" b="1" dirty="0">
                          <a:solidFill>
                            <a:schemeClr val="tx1"/>
                          </a:solidFill>
                          <a:effectLst/>
                        </a:rPr>
                        <a:t>Personal/Clinical Characteristics</a:t>
                      </a:r>
                    </a:p>
                    <a:p>
                      <a:pPr>
                        <a:lnSpc>
                          <a:spcPct val="107000"/>
                        </a:lnSpc>
                        <a:spcAft>
                          <a:spcPts val="0"/>
                        </a:spcAft>
                      </a:pPr>
                      <a:endParaRPr lang="en-CA" sz="1200" b="1" dirty="0">
                        <a:solidFill>
                          <a:schemeClr val="tx1"/>
                        </a:solidFill>
                        <a:effectLst/>
                      </a:endParaRPr>
                    </a:p>
                    <a:p>
                      <a:pPr>
                        <a:lnSpc>
                          <a:spcPct val="107000"/>
                        </a:lnSpc>
                        <a:spcAft>
                          <a:spcPts val="0"/>
                        </a:spcAft>
                      </a:pPr>
                      <a:endParaRPr lang="en-CA" sz="1200" b="1" dirty="0">
                        <a:solidFill>
                          <a:schemeClr val="tx1"/>
                        </a:solidFill>
                        <a:effectLst/>
                      </a:endParaRPr>
                    </a:p>
                  </a:txBody>
                  <a:tcPr marL="68580" marR="68580" marT="0" marB="0">
                    <a:noFill/>
                  </a:tcPr>
                </a:tc>
                <a:extLst>
                  <a:ext uri="{0D108BD9-81ED-4DB2-BD59-A6C34878D82A}">
                    <a16:rowId xmlns:a16="http://schemas.microsoft.com/office/drawing/2014/main" xmlns="" val="319263796"/>
                  </a:ext>
                </a:extLst>
              </a:tr>
            </a:tbl>
          </a:graphicData>
        </a:graphic>
      </p:graphicFrame>
      <p:pic>
        <p:nvPicPr>
          <p:cNvPr id="6" name="Audio 5">
            <a:hlinkClick r:id="" action="ppaction://media"/>
            <a:extLst>
              <a:ext uri="{FF2B5EF4-FFF2-40B4-BE49-F238E27FC236}">
                <a16:creationId xmlns:a16="http://schemas.microsoft.com/office/drawing/2014/main" xmlns="" id="{94198959-8911-4FD7-8588-FB381B6DF8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93213986"/>
      </p:ext>
    </p:extLst>
  </p:cSld>
  <p:clrMapOvr>
    <a:masterClrMapping/>
  </p:clrMapOvr>
  <mc:AlternateContent xmlns:mc="http://schemas.openxmlformats.org/markup-compatibility/2006" xmlns:p14="http://schemas.microsoft.com/office/powerpoint/2010/main">
    <mc:Choice Requires="p14">
      <p:transition spd="slow" p14:dur="2000" advTm="34907"/>
    </mc:Choice>
    <mc:Fallback xmlns="">
      <p:transition spd="slow" advTm="34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8876C73-76D5-49F9-8A86-BC661AE71EE4}"/>
              </a:ext>
            </a:extLst>
          </p:cNvPr>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11</a:t>
            </a:fld>
            <a:endParaRPr kumimoji="0" lang="en-US"/>
          </a:p>
        </p:txBody>
      </p:sp>
      <p:sp>
        <p:nvSpPr>
          <p:cNvPr id="4" name="Title 3">
            <a:extLst>
              <a:ext uri="{FF2B5EF4-FFF2-40B4-BE49-F238E27FC236}">
                <a16:creationId xmlns:a16="http://schemas.microsoft.com/office/drawing/2014/main" xmlns="" id="{792A2914-4FAB-45F0-B4CE-4D90786BBDFD}"/>
              </a:ext>
            </a:extLst>
          </p:cNvPr>
          <p:cNvSpPr>
            <a:spLocks noGrp="1"/>
          </p:cNvSpPr>
          <p:nvPr>
            <p:ph type="title"/>
          </p:nvPr>
        </p:nvSpPr>
        <p:spPr/>
        <p:txBody>
          <a:bodyPr/>
          <a:lstStyle/>
          <a:p>
            <a:r>
              <a:rPr lang="en-CA" dirty="0"/>
              <a:t>Decisional Needs</a:t>
            </a:r>
          </a:p>
        </p:txBody>
      </p:sp>
      <p:sp>
        <p:nvSpPr>
          <p:cNvPr id="5" name="Slide Number Placeholder 4">
            <a:extLst>
              <a:ext uri="{FF2B5EF4-FFF2-40B4-BE49-F238E27FC236}">
                <a16:creationId xmlns:a16="http://schemas.microsoft.com/office/drawing/2014/main" xmlns="" id="{D6AF042B-23F1-40A1-8159-B9A33800B903}"/>
              </a:ext>
            </a:extLst>
          </p:cNvPr>
          <p:cNvSpPr>
            <a:spLocks noGrp="1"/>
          </p:cNvSpPr>
          <p:nvPr>
            <p:ph type="sldNum" sz="quarter" idx="4"/>
          </p:nvPr>
        </p:nvSpPr>
        <p:spPr/>
        <p:txBody>
          <a:bodyPr/>
          <a:lstStyle/>
          <a:p>
            <a:fld id="{6D0BA739-AA53-4B40-B7B4-3EB7BA914789}" type="slidenum">
              <a:rPr lang="en-US" smtClean="0"/>
              <a:pPr/>
              <a:t>11</a:t>
            </a:fld>
            <a:endParaRPr lang="en-US" dirty="0"/>
          </a:p>
        </p:txBody>
      </p:sp>
      <p:sp>
        <p:nvSpPr>
          <p:cNvPr id="13" name="Rectangle 12">
            <a:extLst>
              <a:ext uri="{FF2B5EF4-FFF2-40B4-BE49-F238E27FC236}">
                <a16:creationId xmlns:a16="http://schemas.microsoft.com/office/drawing/2014/main" xmlns="" id="{0F8F5043-BFCC-4F91-917C-E0B316DFF40C}"/>
              </a:ext>
            </a:extLst>
          </p:cNvPr>
          <p:cNvSpPr/>
          <p:nvPr/>
        </p:nvSpPr>
        <p:spPr>
          <a:xfrm>
            <a:off x="4009232" y="2141378"/>
            <a:ext cx="330200" cy="1172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Rounded Corners 15">
            <a:extLst>
              <a:ext uri="{FF2B5EF4-FFF2-40B4-BE49-F238E27FC236}">
                <a16:creationId xmlns:a16="http://schemas.microsoft.com/office/drawing/2014/main" xmlns="" id="{A31FEA20-649A-417F-A913-6524F2D2452A}"/>
              </a:ext>
            </a:extLst>
          </p:cNvPr>
          <p:cNvSpPr/>
          <p:nvPr/>
        </p:nvSpPr>
        <p:spPr>
          <a:xfrm>
            <a:off x="457200" y="1417638"/>
            <a:ext cx="8190072" cy="5066699"/>
          </a:xfrm>
          <a:prstGeom prst="roundRect">
            <a:avLst/>
          </a:prstGeom>
          <a:ln w="3810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graphicFrame>
        <p:nvGraphicFramePr>
          <p:cNvPr id="17" name="Table 16">
            <a:extLst>
              <a:ext uri="{FF2B5EF4-FFF2-40B4-BE49-F238E27FC236}">
                <a16:creationId xmlns:a16="http://schemas.microsoft.com/office/drawing/2014/main" xmlns="" id="{D2B9DD07-4EC6-4ADF-8CC7-7FB3008C6B74}"/>
              </a:ext>
            </a:extLst>
          </p:cNvPr>
          <p:cNvGraphicFramePr>
            <a:graphicFrameLocks noGrp="1"/>
          </p:cNvGraphicFramePr>
          <p:nvPr/>
        </p:nvGraphicFramePr>
        <p:xfrm>
          <a:off x="672645" y="1926483"/>
          <a:ext cx="7798709" cy="4116249"/>
        </p:xfrm>
        <a:graphic>
          <a:graphicData uri="http://schemas.openxmlformats.org/drawingml/2006/table">
            <a:tbl>
              <a:tblPr firstRow="1" firstCol="1" bandRow="1">
                <a:tableStyleId>{5C22544A-7EE6-4342-B048-85BDC9FD1C3A}</a:tableStyleId>
              </a:tblPr>
              <a:tblGrid>
                <a:gridCol w="2599013">
                  <a:extLst>
                    <a:ext uri="{9D8B030D-6E8A-4147-A177-3AD203B41FA5}">
                      <a16:colId xmlns:a16="http://schemas.microsoft.com/office/drawing/2014/main" xmlns="" val="2677880977"/>
                    </a:ext>
                  </a:extLst>
                </a:gridCol>
                <a:gridCol w="2599848">
                  <a:extLst>
                    <a:ext uri="{9D8B030D-6E8A-4147-A177-3AD203B41FA5}">
                      <a16:colId xmlns:a16="http://schemas.microsoft.com/office/drawing/2014/main" xmlns="" val="1690115159"/>
                    </a:ext>
                  </a:extLst>
                </a:gridCol>
                <a:gridCol w="2599848">
                  <a:extLst>
                    <a:ext uri="{9D8B030D-6E8A-4147-A177-3AD203B41FA5}">
                      <a16:colId xmlns:a16="http://schemas.microsoft.com/office/drawing/2014/main" xmlns="" val="108081907"/>
                    </a:ext>
                  </a:extLst>
                </a:gridCol>
              </a:tblGrid>
              <a:tr h="4116249">
                <a:tc>
                  <a:txBody>
                    <a:bodyPr/>
                    <a:lstStyle/>
                    <a:p>
                      <a:pPr>
                        <a:lnSpc>
                          <a:spcPct val="107000"/>
                        </a:lnSpc>
                        <a:spcAft>
                          <a:spcPts val="0"/>
                        </a:spcAft>
                      </a:pPr>
                      <a:r>
                        <a:rPr lang="en-CA" sz="1200" b="0" dirty="0">
                          <a:solidFill>
                            <a:schemeClr val="tx1"/>
                          </a:solidFill>
                          <a:effectLst/>
                        </a:rPr>
                        <a:t>• </a:t>
                      </a:r>
                      <a:r>
                        <a:rPr lang="en-CA" sz="1200" b="1" dirty="0">
                          <a:solidFill>
                            <a:schemeClr val="tx1"/>
                          </a:solidFill>
                          <a:effectLst/>
                        </a:rPr>
                        <a:t>Decisional conflict</a:t>
                      </a:r>
                    </a:p>
                    <a:p>
                      <a:pPr>
                        <a:lnSpc>
                          <a:spcPct val="107000"/>
                        </a:lnSpc>
                        <a:spcAft>
                          <a:spcPts val="0"/>
                        </a:spcAft>
                      </a:pPr>
                      <a:r>
                        <a:rPr lang="en-CA" sz="1200" b="0" dirty="0">
                          <a:solidFill>
                            <a:schemeClr val="tx1"/>
                          </a:solidFill>
                          <a:effectLst/>
                        </a:rPr>
                        <a:t>Uncertainty best course of action</a:t>
                      </a:r>
                    </a:p>
                    <a:p>
                      <a:pPr>
                        <a:lnSpc>
                          <a:spcPct val="107000"/>
                        </a:lnSpc>
                        <a:spcAft>
                          <a:spcPts val="0"/>
                        </a:spcAft>
                      </a:pPr>
                      <a:endParaRPr lang="en-CA" sz="1200" b="1" dirty="0">
                        <a:solidFill>
                          <a:schemeClr val="tx1"/>
                        </a:solidFill>
                        <a:effectLst/>
                      </a:endParaRPr>
                    </a:p>
                    <a:p>
                      <a:pPr>
                        <a:lnSpc>
                          <a:spcPct val="107000"/>
                        </a:lnSpc>
                        <a:spcAft>
                          <a:spcPts val="0"/>
                        </a:spcAft>
                      </a:pPr>
                      <a:r>
                        <a:rPr lang="en-CA" sz="1200" b="1" dirty="0">
                          <a:solidFill>
                            <a:schemeClr val="tx1"/>
                          </a:solidFill>
                          <a:effectLst/>
                        </a:rPr>
                        <a:t>• Inadequate knowledge </a:t>
                      </a:r>
                      <a:r>
                        <a:rPr lang="en-CA" sz="1200" b="0" dirty="0">
                          <a:solidFill>
                            <a:schemeClr val="tx1"/>
                          </a:solidFill>
                        </a:rPr>
                        <a:t>condition, options, benefits, risks, scientific uncertainties</a:t>
                      </a:r>
                      <a:endParaRPr lang="en-CA" sz="1200" b="0" dirty="0">
                        <a:solidFill>
                          <a:schemeClr val="tx1"/>
                        </a:solidFill>
                        <a:effectLst/>
                      </a:endParaRPr>
                    </a:p>
                    <a:p>
                      <a:pPr>
                        <a:lnSpc>
                          <a:spcPct val="107000"/>
                        </a:lnSpc>
                        <a:spcAft>
                          <a:spcPts val="0"/>
                        </a:spcAft>
                      </a:pPr>
                      <a:endParaRPr lang="en-CA" sz="1200" b="1" dirty="0">
                        <a:solidFill>
                          <a:schemeClr val="tx1"/>
                        </a:solidFill>
                        <a:effectLst/>
                      </a:endParaRPr>
                    </a:p>
                    <a:p>
                      <a:pPr>
                        <a:lnSpc>
                          <a:spcPct val="107000"/>
                        </a:lnSpc>
                        <a:spcAft>
                          <a:spcPts val="0"/>
                        </a:spcAft>
                      </a:pPr>
                      <a:endParaRPr lang="en-CA" sz="1200" b="1" dirty="0">
                        <a:solidFill>
                          <a:schemeClr val="tx1"/>
                        </a:solidFill>
                        <a:effectLst/>
                      </a:endParaRPr>
                    </a:p>
                    <a:p>
                      <a:pPr>
                        <a:lnSpc>
                          <a:spcPct val="107000"/>
                        </a:lnSpc>
                        <a:spcAft>
                          <a:spcPts val="0"/>
                        </a:spcAft>
                      </a:pPr>
                      <a:r>
                        <a:rPr lang="en-CA" sz="1200" b="1" dirty="0">
                          <a:solidFill>
                            <a:schemeClr val="tx1"/>
                          </a:solidFill>
                          <a:effectLst/>
                        </a:rPr>
                        <a:t>• Unrealistic expectations </a:t>
                      </a:r>
                      <a:r>
                        <a:rPr lang="en-CA" sz="1200" b="0" dirty="0">
                          <a:solidFill>
                            <a:schemeClr val="tx1"/>
                          </a:solidFill>
                          <a:effectLst/>
                        </a:rPr>
                        <a:t>perceived likelihood benefits/risks not aligned with evidence</a:t>
                      </a:r>
                    </a:p>
                    <a:p>
                      <a:pPr>
                        <a:lnSpc>
                          <a:spcPct val="107000"/>
                        </a:lnSpc>
                        <a:spcAft>
                          <a:spcPts val="0"/>
                        </a:spcAft>
                      </a:pPr>
                      <a:endParaRPr lang="en-CA" sz="1200" b="1" dirty="0">
                        <a:solidFill>
                          <a:schemeClr val="tx1"/>
                        </a:solidFill>
                        <a:effectLst/>
                      </a:endParaRPr>
                    </a:p>
                    <a:p>
                      <a:pPr>
                        <a:lnSpc>
                          <a:spcPct val="107000"/>
                        </a:lnSpc>
                        <a:spcAft>
                          <a:spcPts val="0"/>
                        </a:spcAft>
                      </a:pPr>
                      <a:r>
                        <a:rPr lang="en-CA" sz="1200" b="1" dirty="0">
                          <a:solidFill>
                            <a:schemeClr val="tx1"/>
                          </a:solidFill>
                          <a:effectLst/>
                        </a:rPr>
                        <a:t>• Unclear values</a:t>
                      </a:r>
                    </a:p>
                    <a:p>
                      <a:pPr>
                        <a:lnSpc>
                          <a:spcPct val="107000"/>
                        </a:lnSpc>
                        <a:spcAft>
                          <a:spcPts val="0"/>
                        </a:spcAft>
                      </a:pPr>
                      <a:r>
                        <a:rPr lang="en-CA" sz="1200" b="0" dirty="0">
                          <a:solidFill>
                            <a:schemeClr val="tx1"/>
                          </a:solidFill>
                        </a:rPr>
                        <a:t>personal importance of benefits, risks, scientific uncertainties</a:t>
                      </a:r>
                      <a:endParaRPr lang="en-CA" sz="1200" b="0" dirty="0">
                        <a:solidFill>
                          <a:schemeClr val="tx1"/>
                        </a:solidFill>
                        <a:effectLst/>
                      </a:endParaRPr>
                    </a:p>
                    <a:p>
                      <a:pPr>
                        <a:lnSpc>
                          <a:spcPct val="107000"/>
                        </a:lnSpc>
                        <a:spcAft>
                          <a:spcPts val="0"/>
                        </a:spcAft>
                      </a:pPr>
                      <a:endParaRPr lang="en-CA" sz="1200" b="1" dirty="0">
                        <a:solidFill>
                          <a:schemeClr val="tx1"/>
                        </a:solidFill>
                        <a:effectLst/>
                      </a:endParaRPr>
                    </a:p>
                    <a:p>
                      <a:pPr>
                        <a:lnSpc>
                          <a:spcPct val="107000"/>
                        </a:lnSpc>
                        <a:spcAft>
                          <a:spcPts val="0"/>
                        </a:spcAft>
                      </a:pPr>
                      <a:r>
                        <a:rPr lang="en-CA" sz="1200" b="1" dirty="0">
                          <a:solidFill>
                            <a:schemeClr val="tx1"/>
                          </a:solidFill>
                          <a:effectLst/>
                        </a:rPr>
                        <a:t>• Decision characteristics (type, timing, stage, leaning) </a:t>
                      </a:r>
                      <a:r>
                        <a:rPr lang="en-CA" sz="1200" b="0" dirty="0">
                          <a:solidFill>
                            <a:schemeClr val="tx1"/>
                          </a:solidFill>
                          <a:effectLst/>
                        </a:rPr>
                        <a:t>can amplify needs: </a:t>
                      </a:r>
                    </a:p>
                    <a:p>
                      <a:pPr>
                        <a:lnSpc>
                          <a:spcPct val="107000"/>
                        </a:lnSpc>
                        <a:spcAft>
                          <a:spcPts val="0"/>
                        </a:spcAft>
                      </a:pPr>
                      <a:endParaRPr lang="en-CA" sz="1200" b="1" dirty="0">
                        <a:solidFill>
                          <a:schemeClr val="tx1"/>
                        </a:solidFill>
                        <a:effectLst/>
                      </a:endParaRPr>
                    </a:p>
                  </a:txBody>
                  <a:tcPr marL="68580" marR="68580" marT="0" marB="0">
                    <a:noFill/>
                  </a:tcPr>
                </a:tc>
                <a:tc>
                  <a:txBody>
                    <a:bodyPr/>
                    <a:lstStyle/>
                    <a:p>
                      <a:pPr>
                        <a:lnSpc>
                          <a:spcPct val="107000"/>
                        </a:lnSpc>
                        <a:spcAft>
                          <a:spcPts val="0"/>
                        </a:spcAft>
                      </a:pPr>
                      <a:r>
                        <a:rPr lang="en-CA" sz="1200" b="1" dirty="0">
                          <a:solidFill>
                            <a:schemeClr val="tx1"/>
                          </a:solidFill>
                          <a:effectLst/>
                        </a:rPr>
                        <a:t>Inadequate Support &amp; Resources</a:t>
                      </a:r>
                    </a:p>
                    <a:p>
                      <a:pPr>
                        <a:lnSpc>
                          <a:spcPct val="107000"/>
                        </a:lnSpc>
                        <a:spcAft>
                          <a:spcPts val="0"/>
                        </a:spcAft>
                      </a:pPr>
                      <a:endParaRPr lang="en-CA" sz="1200" b="1" dirty="0">
                        <a:solidFill>
                          <a:schemeClr val="tx1"/>
                        </a:solidFill>
                        <a:effectLst/>
                      </a:endParaRPr>
                    </a:p>
                    <a:p>
                      <a:pPr>
                        <a:lnSpc>
                          <a:spcPct val="107000"/>
                        </a:lnSpc>
                        <a:spcAft>
                          <a:spcPts val="0"/>
                        </a:spcAft>
                      </a:pPr>
                      <a:r>
                        <a:rPr lang="en-CA" sz="1200" b="0" dirty="0">
                          <a:solidFill>
                            <a:schemeClr val="tx1"/>
                          </a:solidFill>
                          <a:effectLst/>
                        </a:rPr>
                        <a:t>• Unclear/biased perceptions of others’ opinions/practices</a:t>
                      </a: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0" dirty="0">
                          <a:solidFill>
                            <a:schemeClr val="tx1"/>
                          </a:solidFill>
                          <a:effectLst/>
                        </a:rPr>
                        <a:t>• Social pressure to choose one option</a:t>
                      </a: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0" dirty="0">
                          <a:solidFill>
                            <a:schemeClr val="tx1"/>
                          </a:solidFill>
                          <a:effectLst/>
                        </a:rPr>
                        <a:t>• Mismatch in preferred/actual</a:t>
                      </a:r>
                    </a:p>
                    <a:p>
                      <a:pPr>
                        <a:lnSpc>
                          <a:spcPct val="107000"/>
                        </a:lnSpc>
                        <a:spcAft>
                          <a:spcPts val="0"/>
                        </a:spcAft>
                      </a:pPr>
                      <a:r>
                        <a:rPr lang="en-CA" sz="1200" b="0" dirty="0">
                          <a:solidFill>
                            <a:schemeClr val="tx1"/>
                          </a:solidFill>
                          <a:effectLst/>
                        </a:rPr>
                        <a:t>decision-making roles</a:t>
                      </a: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0" dirty="0">
                          <a:solidFill>
                            <a:schemeClr val="tx1"/>
                          </a:solidFill>
                          <a:effectLst/>
                        </a:rPr>
                        <a:t>• Inadequate experience, confidence, motivation, skill for making/implementing decisions</a:t>
                      </a: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0" dirty="0">
                          <a:solidFill>
                            <a:schemeClr val="tx1"/>
                          </a:solidFill>
                          <a:effectLst/>
                        </a:rPr>
                        <a:t>• Inadequate access to information, advice, emotional support, instrumental help, financial assistance, health and social services</a:t>
                      </a:r>
                    </a:p>
                  </a:txBody>
                  <a:tcPr marL="68580" marR="68580" marT="0" marB="0">
                    <a:noFill/>
                  </a:tcPr>
                </a:tc>
                <a:tc>
                  <a:txBody>
                    <a:bodyPr/>
                    <a:lstStyle/>
                    <a:p>
                      <a:pPr>
                        <a:lnSpc>
                          <a:spcPct val="107000"/>
                        </a:lnSpc>
                        <a:spcAft>
                          <a:spcPts val="0"/>
                        </a:spcAft>
                      </a:pPr>
                      <a:r>
                        <a:rPr lang="en-CA" sz="1200" b="1" dirty="0">
                          <a:solidFill>
                            <a:schemeClr val="tx1"/>
                          </a:solidFill>
                          <a:effectLst/>
                        </a:rPr>
                        <a:t>Personal/Clinical Characteristics</a:t>
                      </a:r>
                    </a:p>
                    <a:p>
                      <a:pPr>
                        <a:lnSpc>
                          <a:spcPct val="107000"/>
                        </a:lnSpc>
                        <a:spcAft>
                          <a:spcPts val="0"/>
                        </a:spcAft>
                      </a:pPr>
                      <a:endParaRPr lang="en-CA" sz="1200" b="1" dirty="0">
                        <a:solidFill>
                          <a:schemeClr val="tx1"/>
                        </a:solidFill>
                        <a:effectLst/>
                      </a:endParaRPr>
                    </a:p>
                    <a:p>
                      <a:pPr>
                        <a:lnSpc>
                          <a:spcPct val="107000"/>
                        </a:lnSpc>
                        <a:spcAft>
                          <a:spcPts val="0"/>
                        </a:spcAft>
                      </a:pPr>
                      <a:r>
                        <a:rPr lang="en-CA" sz="1200" b="0" dirty="0">
                          <a:solidFill>
                            <a:schemeClr val="tx1"/>
                          </a:solidFill>
                          <a:effectLst/>
                        </a:rPr>
                        <a:t>Special needs due to:</a:t>
                      </a: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0" dirty="0">
                          <a:solidFill>
                            <a:schemeClr val="tx1"/>
                          </a:solidFill>
                          <a:effectLst/>
                        </a:rPr>
                        <a:t>• Age, development stage, gender, ethnicity</a:t>
                      </a: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0" dirty="0">
                          <a:solidFill>
                            <a:schemeClr val="tx1"/>
                          </a:solidFill>
                          <a:effectLst/>
                        </a:rPr>
                        <a:t>• Education, occupation, locale, socioeconomic status, marital status</a:t>
                      </a: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0" dirty="0">
                          <a:solidFill>
                            <a:schemeClr val="tx1"/>
                          </a:solidFill>
                          <a:effectLst/>
                        </a:rPr>
                        <a:t>• Diagnosis and duration of condition</a:t>
                      </a: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0" dirty="0">
                          <a:solidFill>
                            <a:schemeClr val="tx1"/>
                          </a:solidFill>
                          <a:effectLst/>
                        </a:rPr>
                        <a:t>• Health status (limitations in physical, emotional, cognitive, social functioning)</a:t>
                      </a:r>
                      <a:endParaRPr lang="en-CA"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CA" sz="1200" b="1" dirty="0">
                        <a:solidFill>
                          <a:schemeClr val="tx1"/>
                        </a:solidFill>
                        <a:effectLst/>
                      </a:endParaRPr>
                    </a:p>
                  </a:txBody>
                  <a:tcPr marL="68580" marR="68580" marT="0" marB="0">
                    <a:noFill/>
                  </a:tcPr>
                </a:tc>
                <a:extLst>
                  <a:ext uri="{0D108BD9-81ED-4DB2-BD59-A6C34878D82A}">
                    <a16:rowId xmlns:a16="http://schemas.microsoft.com/office/drawing/2014/main" xmlns="" val="319263796"/>
                  </a:ext>
                </a:extLst>
              </a:tr>
            </a:tbl>
          </a:graphicData>
        </a:graphic>
      </p:graphicFrame>
      <p:pic>
        <p:nvPicPr>
          <p:cNvPr id="6" name="Audio 5">
            <a:hlinkClick r:id="" action="ppaction://media"/>
            <a:extLst>
              <a:ext uri="{FF2B5EF4-FFF2-40B4-BE49-F238E27FC236}">
                <a16:creationId xmlns:a16="http://schemas.microsoft.com/office/drawing/2014/main" xmlns="" id="{A28B1E63-B9C5-4029-B370-473399BE61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52478134"/>
      </p:ext>
    </p:extLst>
  </p:cSld>
  <p:clrMapOvr>
    <a:masterClrMapping/>
  </p:clrMapOvr>
  <mc:AlternateContent xmlns:mc="http://schemas.openxmlformats.org/markup-compatibility/2006" xmlns:p14="http://schemas.microsoft.com/office/powerpoint/2010/main">
    <mc:Choice Requires="p14">
      <p:transition spd="slow" p14:dur="2000" advTm="23517"/>
    </mc:Choice>
    <mc:Fallback xmlns="">
      <p:transition spd="slow" advTm="23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8876C73-76D5-49F9-8A86-BC661AE71EE4}"/>
              </a:ext>
            </a:extLst>
          </p:cNvPr>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12</a:t>
            </a:fld>
            <a:endParaRPr kumimoji="0" lang="en-US"/>
          </a:p>
        </p:txBody>
      </p:sp>
      <p:sp>
        <p:nvSpPr>
          <p:cNvPr id="4" name="Title 3">
            <a:extLst>
              <a:ext uri="{FF2B5EF4-FFF2-40B4-BE49-F238E27FC236}">
                <a16:creationId xmlns:a16="http://schemas.microsoft.com/office/drawing/2014/main" xmlns="" id="{792A2914-4FAB-45F0-B4CE-4D90786BBDFD}"/>
              </a:ext>
            </a:extLst>
          </p:cNvPr>
          <p:cNvSpPr>
            <a:spLocks noGrp="1"/>
          </p:cNvSpPr>
          <p:nvPr>
            <p:ph type="title"/>
          </p:nvPr>
        </p:nvSpPr>
        <p:spPr/>
        <p:txBody>
          <a:bodyPr>
            <a:normAutofit/>
          </a:bodyPr>
          <a:lstStyle/>
          <a:p>
            <a:r>
              <a:rPr lang="en-CA" dirty="0"/>
              <a:t>Decision Support </a:t>
            </a:r>
            <a:br>
              <a:rPr lang="en-CA" dirty="0"/>
            </a:br>
            <a:r>
              <a:rPr lang="en-CA" sz="2700" dirty="0"/>
              <a:t>(</a:t>
            </a:r>
            <a:r>
              <a:rPr lang="en-US" sz="2700" dirty="0">
                <a:solidFill>
                  <a:schemeClr val="tx1"/>
                </a:solidFill>
                <a:effectLst/>
              </a:rPr>
              <a:t>clinical counseling, decision tools, coaching</a:t>
            </a:r>
            <a:r>
              <a:rPr lang="en-CA" sz="2700" dirty="0"/>
              <a:t>)</a:t>
            </a:r>
            <a:endParaRPr lang="en-CA" dirty="0"/>
          </a:p>
        </p:txBody>
      </p:sp>
      <p:sp>
        <p:nvSpPr>
          <p:cNvPr id="5" name="Slide Number Placeholder 4">
            <a:extLst>
              <a:ext uri="{FF2B5EF4-FFF2-40B4-BE49-F238E27FC236}">
                <a16:creationId xmlns:a16="http://schemas.microsoft.com/office/drawing/2014/main" xmlns="" id="{D6AF042B-23F1-40A1-8159-B9A33800B903}"/>
              </a:ext>
            </a:extLst>
          </p:cNvPr>
          <p:cNvSpPr>
            <a:spLocks noGrp="1"/>
          </p:cNvSpPr>
          <p:nvPr>
            <p:ph type="sldNum" sz="quarter" idx="4"/>
          </p:nvPr>
        </p:nvSpPr>
        <p:spPr/>
        <p:txBody>
          <a:bodyPr/>
          <a:lstStyle/>
          <a:p>
            <a:fld id="{6D0BA739-AA53-4B40-B7B4-3EB7BA914789}" type="slidenum">
              <a:rPr lang="en-US" smtClean="0"/>
              <a:pPr/>
              <a:t>12</a:t>
            </a:fld>
            <a:endParaRPr lang="en-US" dirty="0"/>
          </a:p>
        </p:txBody>
      </p:sp>
      <p:sp>
        <p:nvSpPr>
          <p:cNvPr id="13" name="Rectangle 12">
            <a:extLst>
              <a:ext uri="{FF2B5EF4-FFF2-40B4-BE49-F238E27FC236}">
                <a16:creationId xmlns:a16="http://schemas.microsoft.com/office/drawing/2014/main" xmlns="" id="{0F8F5043-BFCC-4F91-917C-E0B316DFF40C}"/>
              </a:ext>
            </a:extLst>
          </p:cNvPr>
          <p:cNvSpPr/>
          <p:nvPr/>
        </p:nvSpPr>
        <p:spPr>
          <a:xfrm>
            <a:off x="4009232" y="2141378"/>
            <a:ext cx="330200" cy="1172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Rounded Corners 15">
            <a:extLst>
              <a:ext uri="{FF2B5EF4-FFF2-40B4-BE49-F238E27FC236}">
                <a16:creationId xmlns:a16="http://schemas.microsoft.com/office/drawing/2014/main" xmlns="" id="{A31FEA20-649A-417F-A913-6524F2D2452A}"/>
              </a:ext>
            </a:extLst>
          </p:cNvPr>
          <p:cNvSpPr/>
          <p:nvPr/>
        </p:nvSpPr>
        <p:spPr>
          <a:xfrm>
            <a:off x="1425038" y="2288811"/>
            <a:ext cx="6120100" cy="3603989"/>
          </a:xfrm>
          <a:prstGeom prst="roundRect">
            <a:avLst/>
          </a:prstGeom>
          <a:ln w="3810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graphicFrame>
        <p:nvGraphicFramePr>
          <p:cNvPr id="17" name="Table 16">
            <a:extLst>
              <a:ext uri="{FF2B5EF4-FFF2-40B4-BE49-F238E27FC236}">
                <a16:creationId xmlns:a16="http://schemas.microsoft.com/office/drawing/2014/main" xmlns="" id="{D2B9DD07-4EC6-4ADF-8CC7-7FB3008C6B74}"/>
              </a:ext>
            </a:extLst>
          </p:cNvPr>
          <p:cNvGraphicFramePr>
            <a:graphicFrameLocks noGrp="1"/>
          </p:cNvGraphicFramePr>
          <p:nvPr/>
        </p:nvGraphicFramePr>
        <p:xfrm>
          <a:off x="2050498" y="2791533"/>
          <a:ext cx="5805055" cy="2753688"/>
        </p:xfrm>
        <a:graphic>
          <a:graphicData uri="http://schemas.openxmlformats.org/drawingml/2006/table">
            <a:tbl>
              <a:tblPr firstRow="1" firstCol="1" bandRow="1">
                <a:tableStyleId>{5C22544A-7EE6-4342-B048-85BDC9FD1C3A}</a:tableStyleId>
              </a:tblPr>
              <a:tblGrid>
                <a:gridCol w="5805055">
                  <a:extLst>
                    <a:ext uri="{9D8B030D-6E8A-4147-A177-3AD203B41FA5}">
                      <a16:colId xmlns:a16="http://schemas.microsoft.com/office/drawing/2014/main" xmlns="" val="2677880977"/>
                    </a:ext>
                  </a:extLst>
                </a:gridCol>
              </a:tblGrid>
              <a:tr h="2753688">
                <a:tc>
                  <a:txBody>
                    <a:bodyPr/>
                    <a:lstStyle/>
                    <a:p>
                      <a:pPr lvl="0"/>
                      <a:r>
                        <a:rPr kumimoji="0" lang="en-US" sz="1800" b="1" kern="1200" dirty="0">
                          <a:solidFill>
                            <a:schemeClr val="tx1"/>
                          </a:solidFill>
                          <a:effectLst/>
                          <a:latin typeface="+mn-lt"/>
                          <a:ea typeface="+mn-ea"/>
                          <a:cs typeface="+mn-cs"/>
                        </a:rPr>
                        <a:t>Clarify decision &amp; decisional needs</a:t>
                      </a:r>
                      <a:endParaRPr lang="en-CA" sz="1200" dirty="0">
                        <a:solidFill>
                          <a:schemeClr val="tx1"/>
                        </a:solidFill>
                        <a:effectLst/>
                      </a:endParaRPr>
                    </a:p>
                    <a:p>
                      <a:pPr lvl="0"/>
                      <a:endParaRPr kumimoji="0" lang="en-US" sz="1800" b="1" kern="1200" dirty="0">
                        <a:solidFill>
                          <a:schemeClr val="tx1"/>
                        </a:solidFill>
                        <a:effectLst/>
                        <a:latin typeface="+mn-lt"/>
                        <a:ea typeface="+mn-ea"/>
                        <a:cs typeface="+mn-cs"/>
                      </a:endParaRPr>
                    </a:p>
                    <a:p>
                      <a:pPr lvl="0"/>
                      <a:r>
                        <a:rPr kumimoji="0" lang="en-US" sz="1800" b="1" kern="1200" dirty="0">
                          <a:solidFill>
                            <a:schemeClr val="tx1"/>
                          </a:solidFill>
                          <a:effectLst/>
                          <a:latin typeface="+mn-lt"/>
                          <a:ea typeface="+mn-ea"/>
                          <a:cs typeface="+mn-cs"/>
                        </a:rPr>
                        <a:t>Provide facts, probabilities</a:t>
                      </a:r>
                      <a:endParaRPr lang="en-CA" sz="1200" dirty="0">
                        <a:solidFill>
                          <a:schemeClr val="tx1"/>
                        </a:solidFill>
                        <a:effectLst/>
                      </a:endParaRPr>
                    </a:p>
                    <a:p>
                      <a:pPr lvl="0"/>
                      <a:endParaRPr kumimoji="0" lang="en-US" sz="1800" b="1" kern="1200" dirty="0">
                        <a:solidFill>
                          <a:schemeClr val="tx1"/>
                        </a:solidFill>
                        <a:effectLst/>
                        <a:latin typeface="+mn-lt"/>
                        <a:ea typeface="+mn-ea"/>
                        <a:cs typeface="+mn-cs"/>
                      </a:endParaRPr>
                    </a:p>
                    <a:p>
                      <a:pPr lvl="0"/>
                      <a:r>
                        <a:rPr kumimoji="0" lang="en-US" sz="1800" b="1" kern="1200" dirty="0">
                          <a:solidFill>
                            <a:schemeClr val="tx1"/>
                          </a:solidFill>
                          <a:effectLst/>
                          <a:latin typeface="+mn-lt"/>
                          <a:ea typeface="+mn-ea"/>
                          <a:cs typeface="+mn-cs"/>
                        </a:rPr>
                        <a:t>Clarify personal values</a:t>
                      </a:r>
                      <a:endParaRPr lang="en-CA" sz="1200" dirty="0">
                        <a:solidFill>
                          <a:schemeClr val="tx1"/>
                        </a:solidFill>
                        <a:effectLst/>
                      </a:endParaRPr>
                    </a:p>
                    <a:p>
                      <a:pPr lvl="0"/>
                      <a:endParaRPr kumimoji="0" lang="en-US" sz="1800" b="1" kern="1200" dirty="0">
                        <a:solidFill>
                          <a:schemeClr val="tx1"/>
                        </a:solidFill>
                        <a:effectLst/>
                        <a:latin typeface="+mn-lt"/>
                        <a:ea typeface="+mn-ea"/>
                        <a:cs typeface="+mn-cs"/>
                      </a:endParaRPr>
                    </a:p>
                    <a:p>
                      <a:pPr lvl="0"/>
                      <a:r>
                        <a:rPr kumimoji="0" lang="en-US" sz="1800" b="1" kern="1200" dirty="0">
                          <a:solidFill>
                            <a:schemeClr val="tx1"/>
                          </a:solidFill>
                          <a:effectLst/>
                          <a:latin typeface="+mn-lt"/>
                          <a:ea typeface="+mn-ea"/>
                          <a:cs typeface="+mn-cs"/>
                        </a:rPr>
                        <a:t>Guide in deliberation and communication</a:t>
                      </a:r>
                      <a:endParaRPr lang="en-CA" sz="1200" dirty="0">
                        <a:solidFill>
                          <a:schemeClr val="tx1"/>
                        </a:solidFill>
                        <a:effectLst/>
                      </a:endParaRPr>
                    </a:p>
                    <a:p>
                      <a:pPr lvl="0"/>
                      <a:endParaRPr kumimoji="0" lang="en-US" sz="1800" b="1" kern="1200" dirty="0">
                        <a:solidFill>
                          <a:schemeClr val="tx1"/>
                        </a:solidFill>
                        <a:effectLst/>
                        <a:latin typeface="+mn-lt"/>
                        <a:ea typeface="+mn-ea"/>
                        <a:cs typeface="+mn-cs"/>
                      </a:endParaRPr>
                    </a:p>
                    <a:p>
                      <a:pPr lvl="0"/>
                      <a:r>
                        <a:rPr kumimoji="0" lang="en-US" sz="1800" b="1" kern="1200" dirty="0">
                          <a:solidFill>
                            <a:schemeClr val="tx1"/>
                          </a:solidFill>
                          <a:effectLst/>
                          <a:latin typeface="+mn-lt"/>
                          <a:ea typeface="+mn-ea"/>
                          <a:cs typeface="+mn-cs"/>
                        </a:rPr>
                        <a:t>Monitor (stage, needs) &amp; facilitate progress</a:t>
                      </a:r>
                      <a:endParaRPr lang="en-CA" sz="1200" dirty="0">
                        <a:solidFill>
                          <a:schemeClr val="tx1"/>
                        </a:solidFill>
                        <a:effectLst/>
                      </a:endParaRPr>
                    </a:p>
                    <a:p>
                      <a:pPr>
                        <a:lnSpc>
                          <a:spcPct val="107000"/>
                        </a:lnSpc>
                        <a:spcAft>
                          <a:spcPts val="0"/>
                        </a:spcAft>
                      </a:pPr>
                      <a:endParaRPr lang="en-CA" sz="1200" b="0" dirty="0">
                        <a:solidFill>
                          <a:schemeClr val="tx1"/>
                        </a:solidFill>
                        <a:effectLst/>
                      </a:endParaRPr>
                    </a:p>
                  </a:txBody>
                  <a:tcPr marL="68580" marR="68580" marT="0" marB="0">
                    <a:noFill/>
                  </a:tcPr>
                </a:tc>
                <a:extLst>
                  <a:ext uri="{0D108BD9-81ED-4DB2-BD59-A6C34878D82A}">
                    <a16:rowId xmlns:a16="http://schemas.microsoft.com/office/drawing/2014/main" xmlns="" val="319263796"/>
                  </a:ext>
                </a:extLst>
              </a:tr>
            </a:tbl>
          </a:graphicData>
        </a:graphic>
      </p:graphicFrame>
      <p:pic>
        <p:nvPicPr>
          <p:cNvPr id="2" name="Audio 1">
            <a:hlinkClick r:id="" action="ppaction://media"/>
            <a:extLst>
              <a:ext uri="{FF2B5EF4-FFF2-40B4-BE49-F238E27FC236}">
                <a16:creationId xmlns:a16="http://schemas.microsoft.com/office/drawing/2014/main" xmlns="" id="{455F2140-91F7-4FF7-BF5C-9267737FA64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418578859"/>
      </p:ext>
    </p:extLst>
  </p:cSld>
  <p:clrMapOvr>
    <a:masterClrMapping/>
  </p:clrMapOvr>
  <mc:AlternateContent xmlns:mc="http://schemas.openxmlformats.org/markup-compatibility/2006" xmlns:p14="http://schemas.microsoft.com/office/powerpoint/2010/main">
    <mc:Choice Requires="p14">
      <p:transition spd="slow" p14:dur="2000" advTm="61277"/>
    </mc:Choice>
    <mc:Fallback xmlns="">
      <p:transition spd="slow" advTm="61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8876C73-76D5-49F9-8A86-BC661AE71EE4}"/>
              </a:ext>
            </a:extLst>
          </p:cNvPr>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13</a:t>
            </a:fld>
            <a:endParaRPr kumimoji="0" lang="en-US"/>
          </a:p>
        </p:txBody>
      </p:sp>
      <p:sp>
        <p:nvSpPr>
          <p:cNvPr id="4" name="Title 3">
            <a:extLst>
              <a:ext uri="{FF2B5EF4-FFF2-40B4-BE49-F238E27FC236}">
                <a16:creationId xmlns:a16="http://schemas.microsoft.com/office/drawing/2014/main" xmlns="" id="{792A2914-4FAB-45F0-B4CE-4D90786BBDFD}"/>
              </a:ext>
            </a:extLst>
          </p:cNvPr>
          <p:cNvSpPr>
            <a:spLocks noGrp="1"/>
          </p:cNvSpPr>
          <p:nvPr>
            <p:ph type="title"/>
          </p:nvPr>
        </p:nvSpPr>
        <p:spPr/>
        <p:txBody>
          <a:bodyPr/>
          <a:lstStyle/>
          <a:p>
            <a:r>
              <a:rPr lang="en-CA" dirty="0"/>
              <a:t>Decisional Outcomes</a:t>
            </a:r>
          </a:p>
        </p:txBody>
      </p:sp>
      <p:sp>
        <p:nvSpPr>
          <p:cNvPr id="5" name="Slide Number Placeholder 4">
            <a:extLst>
              <a:ext uri="{FF2B5EF4-FFF2-40B4-BE49-F238E27FC236}">
                <a16:creationId xmlns:a16="http://schemas.microsoft.com/office/drawing/2014/main" xmlns="" id="{D6AF042B-23F1-40A1-8159-B9A33800B903}"/>
              </a:ext>
            </a:extLst>
          </p:cNvPr>
          <p:cNvSpPr>
            <a:spLocks noGrp="1"/>
          </p:cNvSpPr>
          <p:nvPr>
            <p:ph type="sldNum" sz="quarter" idx="4"/>
          </p:nvPr>
        </p:nvSpPr>
        <p:spPr/>
        <p:txBody>
          <a:bodyPr/>
          <a:lstStyle/>
          <a:p>
            <a:fld id="{6D0BA739-AA53-4B40-B7B4-3EB7BA914789}" type="slidenum">
              <a:rPr lang="en-US" smtClean="0"/>
              <a:pPr/>
              <a:t>13</a:t>
            </a:fld>
            <a:endParaRPr lang="en-US" dirty="0"/>
          </a:p>
        </p:txBody>
      </p:sp>
      <p:sp>
        <p:nvSpPr>
          <p:cNvPr id="13" name="Rectangle 12">
            <a:extLst>
              <a:ext uri="{FF2B5EF4-FFF2-40B4-BE49-F238E27FC236}">
                <a16:creationId xmlns:a16="http://schemas.microsoft.com/office/drawing/2014/main" xmlns="" id="{0F8F5043-BFCC-4F91-917C-E0B316DFF40C}"/>
              </a:ext>
            </a:extLst>
          </p:cNvPr>
          <p:cNvSpPr/>
          <p:nvPr/>
        </p:nvSpPr>
        <p:spPr>
          <a:xfrm>
            <a:off x="4009232" y="2141378"/>
            <a:ext cx="330200" cy="1172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Rounded Corners 15">
            <a:extLst>
              <a:ext uri="{FF2B5EF4-FFF2-40B4-BE49-F238E27FC236}">
                <a16:creationId xmlns:a16="http://schemas.microsoft.com/office/drawing/2014/main" xmlns="" id="{A31FEA20-649A-417F-A913-6524F2D2452A}"/>
              </a:ext>
            </a:extLst>
          </p:cNvPr>
          <p:cNvSpPr/>
          <p:nvPr/>
        </p:nvSpPr>
        <p:spPr>
          <a:xfrm>
            <a:off x="609600" y="1417638"/>
            <a:ext cx="8037672" cy="4270561"/>
          </a:xfrm>
          <a:prstGeom prst="roundRect">
            <a:avLst/>
          </a:prstGeom>
          <a:ln w="3810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graphicFrame>
        <p:nvGraphicFramePr>
          <p:cNvPr id="17" name="Table 16">
            <a:extLst>
              <a:ext uri="{FF2B5EF4-FFF2-40B4-BE49-F238E27FC236}">
                <a16:creationId xmlns:a16="http://schemas.microsoft.com/office/drawing/2014/main" xmlns="" id="{D2B9DD07-4EC6-4ADF-8CC7-7FB3008C6B74}"/>
              </a:ext>
            </a:extLst>
          </p:cNvPr>
          <p:cNvGraphicFramePr>
            <a:graphicFrameLocks noGrp="1"/>
          </p:cNvGraphicFramePr>
          <p:nvPr/>
        </p:nvGraphicFramePr>
        <p:xfrm>
          <a:off x="1079500" y="1657351"/>
          <a:ext cx="7316355" cy="3783011"/>
        </p:xfrm>
        <a:graphic>
          <a:graphicData uri="http://schemas.openxmlformats.org/drawingml/2006/table">
            <a:tbl>
              <a:tblPr firstRow="1" firstCol="1" bandRow="1">
                <a:tableStyleId>{5C22544A-7EE6-4342-B048-85BDC9FD1C3A}</a:tableStyleId>
              </a:tblPr>
              <a:tblGrid>
                <a:gridCol w="2438263">
                  <a:extLst>
                    <a:ext uri="{9D8B030D-6E8A-4147-A177-3AD203B41FA5}">
                      <a16:colId xmlns:a16="http://schemas.microsoft.com/office/drawing/2014/main" xmlns="" val="2677880977"/>
                    </a:ext>
                  </a:extLst>
                </a:gridCol>
                <a:gridCol w="2439046">
                  <a:extLst>
                    <a:ext uri="{9D8B030D-6E8A-4147-A177-3AD203B41FA5}">
                      <a16:colId xmlns:a16="http://schemas.microsoft.com/office/drawing/2014/main" xmlns="" val="1690115159"/>
                    </a:ext>
                  </a:extLst>
                </a:gridCol>
                <a:gridCol w="2439046">
                  <a:extLst>
                    <a:ext uri="{9D8B030D-6E8A-4147-A177-3AD203B41FA5}">
                      <a16:colId xmlns:a16="http://schemas.microsoft.com/office/drawing/2014/main" xmlns="" val="108081907"/>
                    </a:ext>
                  </a:extLst>
                </a:gridCol>
              </a:tblGrid>
              <a:tr h="3783011">
                <a:tc>
                  <a:txBody>
                    <a:bodyPr/>
                    <a:lstStyle/>
                    <a:p>
                      <a:pPr>
                        <a:lnSpc>
                          <a:spcPct val="107000"/>
                        </a:lnSpc>
                        <a:spcAft>
                          <a:spcPts val="0"/>
                        </a:spcAft>
                      </a:pPr>
                      <a:r>
                        <a:rPr lang="en-CA" sz="1200" b="1" dirty="0">
                          <a:solidFill>
                            <a:schemeClr val="tx1"/>
                          </a:solidFill>
                          <a:effectLst/>
                        </a:rPr>
                        <a:t>Decision Quality</a:t>
                      </a:r>
                    </a:p>
                    <a:p>
                      <a:pPr>
                        <a:lnSpc>
                          <a:spcPct val="107000"/>
                        </a:lnSpc>
                        <a:spcAft>
                          <a:spcPts val="0"/>
                        </a:spcAft>
                      </a:pPr>
                      <a:endParaRPr lang="en-CA" sz="1200" b="0" dirty="0">
                        <a:solidFill>
                          <a:schemeClr val="tx1"/>
                        </a:solidFill>
                        <a:effectLst/>
                      </a:endParaRP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1" dirty="0">
                          <a:solidFill>
                            <a:schemeClr val="tx1"/>
                          </a:solidFill>
                          <a:effectLst/>
                        </a:rPr>
                        <a:t>Informed</a:t>
                      </a:r>
                    </a:p>
                    <a:p>
                      <a:pPr>
                        <a:lnSpc>
                          <a:spcPct val="107000"/>
                        </a:lnSpc>
                        <a:spcAft>
                          <a:spcPts val="0"/>
                        </a:spcAft>
                      </a:pPr>
                      <a:r>
                        <a:rPr lang="en-CA" sz="1200" b="0" dirty="0">
                          <a:solidFill>
                            <a:schemeClr val="tx1"/>
                          </a:solidFill>
                          <a:effectLst/>
                        </a:rPr>
                        <a:t>-Knowledge of key facts: condition, options, benefits, harms, scientific uncertainties?</a:t>
                      </a:r>
                    </a:p>
                    <a:p>
                      <a:pPr>
                        <a:lnSpc>
                          <a:spcPct val="107000"/>
                        </a:lnSpc>
                        <a:spcAft>
                          <a:spcPts val="0"/>
                        </a:spcAft>
                      </a:pPr>
                      <a:r>
                        <a:rPr lang="en-CA" sz="1200" b="0" dirty="0">
                          <a:solidFill>
                            <a:schemeClr val="tx1"/>
                          </a:solidFill>
                          <a:effectLst/>
                        </a:rPr>
                        <a:t>-Accurate risk perceptions?</a:t>
                      </a: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1" dirty="0">
                          <a:solidFill>
                            <a:schemeClr val="tx1"/>
                          </a:solidFill>
                          <a:effectLst/>
                        </a:rPr>
                        <a:t>Values-based</a:t>
                      </a:r>
                    </a:p>
                    <a:p>
                      <a:pPr>
                        <a:lnSpc>
                          <a:spcPct val="107000"/>
                        </a:lnSpc>
                        <a:spcAft>
                          <a:spcPts val="0"/>
                        </a:spcAft>
                      </a:pPr>
                      <a:r>
                        <a:rPr lang="en-CA" sz="1200" b="0" dirty="0">
                          <a:solidFill>
                            <a:schemeClr val="tx1"/>
                          </a:solidFill>
                          <a:effectLst/>
                        </a:rPr>
                        <a:t>Match between chosen option and positive/negative features that matter most to informed patient?</a:t>
                      </a:r>
                    </a:p>
                  </a:txBody>
                  <a:tcPr marL="68580" marR="68580" marT="0" marB="0">
                    <a:noFill/>
                  </a:tcPr>
                </a:tc>
                <a:tc>
                  <a:txBody>
                    <a:bodyPr/>
                    <a:lstStyle/>
                    <a:p>
                      <a:pPr>
                        <a:lnSpc>
                          <a:spcPct val="107000"/>
                        </a:lnSpc>
                        <a:spcAft>
                          <a:spcPts val="0"/>
                        </a:spcAft>
                      </a:pPr>
                      <a:r>
                        <a:rPr lang="en-CA" sz="1200" b="1" dirty="0">
                          <a:solidFill>
                            <a:schemeClr val="tx1"/>
                          </a:solidFill>
                          <a:effectLst/>
                        </a:rPr>
                        <a:t>Actions</a:t>
                      </a:r>
                    </a:p>
                    <a:p>
                      <a:pPr>
                        <a:lnSpc>
                          <a:spcPct val="107000"/>
                        </a:lnSpc>
                        <a:spcAft>
                          <a:spcPts val="0"/>
                        </a:spcAft>
                      </a:pPr>
                      <a:endParaRPr lang="en-CA" sz="1200" b="1" dirty="0">
                        <a:solidFill>
                          <a:schemeClr val="tx1"/>
                        </a:solidFill>
                        <a:effectLst/>
                      </a:endParaRPr>
                    </a:p>
                    <a:p>
                      <a:pPr>
                        <a:lnSpc>
                          <a:spcPct val="107000"/>
                        </a:lnSpc>
                        <a:spcAft>
                          <a:spcPts val="0"/>
                        </a:spcAft>
                      </a:pPr>
                      <a:endParaRPr lang="en-CA" sz="1200" b="1" dirty="0">
                        <a:solidFill>
                          <a:schemeClr val="tx1"/>
                        </a:solidFill>
                        <a:effectLst/>
                      </a:endParaRPr>
                    </a:p>
                    <a:p>
                      <a:pPr>
                        <a:lnSpc>
                          <a:spcPct val="107000"/>
                        </a:lnSpc>
                        <a:spcAft>
                          <a:spcPts val="0"/>
                        </a:spcAft>
                      </a:pPr>
                      <a:r>
                        <a:rPr lang="en-CA" sz="1200" b="1" dirty="0">
                          <a:solidFill>
                            <a:schemeClr val="tx1"/>
                          </a:solidFill>
                          <a:effectLst/>
                        </a:rPr>
                        <a:t>Delay/make </a:t>
                      </a:r>
                      <a:r>
                        <a:rPr lang="en-CA" sz="1200" b="0" dirty="0">
                          <a:solidFill>
                            <a:schemeClr val="tx1"/>
                          </a:solidFill>
                          <a:effectLst/>
                        </a:rPr>
                        <a:t>the decision?</a:t>
                      </a: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1" dirty="0">
                          <a:solidFill>
                            <a:schemeClr val="tx1"/>
                          </a:solidFill>
                          <a:effectLst/>
                        </a:rPr>
                        <a:t>Continue/adhere to </a:t>
                      </a:r>
                      <a:r>
                        <a:rPr lang="en-CA" sz="1200" b="0" dirty="0">
                          <a:solidFill>
                            <a:schemeClr val="tx1"/>
                          </a:solidFill>
                          <a:effectLst/>
                        </a:rPr>
                        <a:t>chosen option?</a:t>
                      </a:r>
                      <a:endParaRPr lang="en-CA"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n-CA" sz="1200" b="1" dirty="0">
                          <a:solidFill>
                            <a:schemeClr val="tx1"/>
                          </a:solidFill>
                          <a:effectLst/>
                        </a:rPr>
                        <a:t>Impact</a:t>
                      </a:r>
                    </a:p>
                    <a:p>
                      <a:pPr>
                        <a:lnSpc>
                          <a:spcPct val="107000"/>
                        </a:lnSpc>
                        <a:spcAft>
                          <a:spcPts val="0"/>
                        </a:spcAft>
                      </a:pPr>
                      <a:endParaRPr lang="en-CA" sz="1200" b="0" dirty="0">
                        <a:solidFill>
                          <a:schemeClr val="tx1"/>
                        </a:solidFill>
                        <a:effectLst/>
                      </a:endParaRP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1" dirty="0">
                          <a:solidFill>
                            <a:schemeClr val="tx1"/>
                          </a:solidFill>
                          <a:effectLst/>
                        </a:rPr>
                        <a:t>Values-based health outcomes</a:t>
                      </a:r>
                    </a:p>
                    <a:p>
                      <a:pPr>
                        <a:lnSpc>
                          <a:spcPct val="107000"/>
                        </a:lnSpc>
                        <a:spcAft>
                          <a:spcPts val="0"/>
                        </a:spcAft>
                      </a:pPr>
                      <a:r>
                        <a:rPr lang="en-CA" sz="1200" b="0" dirty="0">
                          <a:solidFill>
                            <a:schemeClr val="tx1"/>
                          </a:solidFill>
                          <a:effectLst/>
                        </a:rPr>
                        <a:t>Achieve positive outcomes that matter most or avoid negative outcomes that matter most</a:t>
                      </a: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1" dirty="0">
                          <a:solidFill>
                            <a:schemeClr val="tx1"/>
                          </a:solidFill>
                          <a:effectLst/>
                        </a:rPr>
                        <a:t>Regret &amp; blame</a:t>
                      </a: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1" dirty="0">
                          <a:solidFill>
                            <a:schemeClr val="tx1"/>
                          </a:solidFill>
                          <a:effectLst/>
                        </a:rPr>
                        <a:t>Appropriate Use &amp;  Costs of Services</a:t>
                      </a:r>
                    </a:p>
                    <a:p>
                      <a:pPr>
                        <a:lnSpc>
                          <a:spcPct val="107000"/>
                        </a:lnSpc>
                        <a:spcAft>
                          <a:spcPts val="0"/>
                        </a:spcAft>
                      </a:pPr>
                      <a:r>
                        <a:rPr lang="en-CA" sz="1200" b="0" dirty="0">
                          <a:solidFill>
                            <a:schemeClr val="tx1"/>
                          </a:solidFill>
                          <a:effectLst/>
                        </a:rPr>
                        <a:t>• Reduce overuse of options that informed patients don’t value</a:t>
                      </a:r>
                    </a:p>
                    <a:p>
                      <a:pPr>
                        <a:lnSpc>
                          <a:spcPct val="107000"/>
                        </a:lnSpc>
                        <a:spcAft>
                          <a:spcPts val="0"/>
                        </a:spcAft>
                      </a:pPr>
                      <a:endParaRPr lang="en-CA" sz="1200" b="0" dirty="0">
                        <a:solidFill>
                          <a:schemeClr val="tx1"/>
                        </a:solidFill>
                        <a:effectLst/>
                      </a:endParaRPr>
                    </a:p>
                    <a:p>
                      <a:pPr>
                        <a:lnSpc>
                          <a:spcPct val="107000"/>
                        </a:lnSpc>
                        <a:spcAft>
                          <a:spcPts val="0"/>
                        </a:spcAft>
                      </a:pPr>
                      <a:r>
                        <a:rPr lang="en-CA" sz="1200" b="0" dirty="0">
                          <a:solidFill>
                            <a:schemeClr val="tx1"/>
                          </a:solidFill>
                          <a:effectLst/>
                        </a:rPr>
                        <a:t>• Improve underuse of options that informed patients value</a:t>
                      </a:r>
                    </a:p>
                  </a:txBody>
                  <a:tcPr marL="68580" marR="68580" marT="0" marB="0">
                    <a:noFill/>
                  </a:tcPr>
                </a:tc>
                <a:extLst>
                  <a:ext uri="{0D108BD9-81ED-4DB2-BD59-A6C34878D82A}">
                    <a16:rowId xmlns:a16="http://schemas.microsoft.com/office/drawing/2014/main" xmlns="" val="319263796"/>
                  </a:ext>
                </a:extLst>
              </a:tr>
            </a:tbl>
          </a:graphicData>
        </a:graphic>
      </p:graphicFrame>
      <p:pic>
        <p:nvPicPr>
          <p:cNvPr id="7" name="Audio 6">
            <a:hlinkClick r:id="" action="ppaction://media"/>
            <a:extLst>
              <a:ext uri="{FF2B5EF4-FFF2-40B4-BE49-F238E27FC236}">
                <a16:creationId xmlns:a16="http://schemas.microsoft.com/office/drawing/2014/main" xmlns="" id="{46049690-FAF9-4815-A1AE-198154904C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29685554"/>
      </p:ext>
    </p:extLst>
  </p:cSld>
  <p:clrMapOvr>
    <a:masterClrMapping/>
  </p:clrMapOvr>
  <mc:AlternateContent xmlns:mc="http://schemas.openxmlformats.org/markup-compatibility/2006" xmlns:p14="http://schemas.microsoft.com/office/powerpoint/2010/main">
    <mc:Choice Requires="p14">
      <p:transition spd="slow" p14:dur="2000" advTm="79529"/>
    </mc:Choice>
    <mc:Fallback xmlns="">
      <p:transition spd="slow" advTm="79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624078" indent="-514350">
              <a:buFont typeface="+mj-lt"/>
              <a:buAutoNum type="arabicPeriod"/>
            </a:pPr>
            <a:r>
              <a:rPr lang="en-CA" dirty="0"/>
              <a:t>Needs updating </a:t>
            </a:r>
          </a:p>
          <a:p>
            <a:pPr marL="880110" lvl="1" indent="-514350"/>
            <a:r>
              <a:rPr lang="en-CA" dirty="0"/>
              <a:t>More decisions &amp; countries</a:t>
            </a:r>
          </a:p>
          <a:p>
            <a:pPr marL="880110" lvl="1" indent="-514350"/>
            <a:r>
              <a:rPr lang="en-CA" dirty="0"/>
              <a:t>Rigorous methods: systematic review</a:t>
            </a:r>
          </a:p>
          <a:p>
            <a:pPr marL="624078" indent="-514350">
              <a:buFont typeface="+mj-lt"/>
              <a:buAutoNum type="arabicPeriod"/>
            </a:pPr>
            <a:r>
              <a:rPr lang="en-CA" dirty="0"/>
              <a:t>Priorities:</a:t>
            </a:r>
          </a:p>
          <a:p>
            <a:pPr marL="880110" lvl="1" indent="-514350"/>
            <a:r>
              <a:rPr lang="en-CA" dirty="0"/>
              <a:t>Decisional Needs Categories</a:t>
            </a:r>
          </a:p>
          <a:p>
            <a:pPr marL="880110" lvl="1" indent="-514350"/>
            <a:r>
              <a:rPr lang="en-CA" dirty="0"/>
              <a:t>Effects of Pt Decision Aids on: DM Process, DQ, Actions, Impact</a:t>
            </a:r>
            <a:endParaRPr lang="en-CA" u="sng" dirty="0"/>
          </a:p>
          <a:p>
            <a:pPr marL="880110" lvl="1" indent="-514350"/>
            <a:r>
              <a:rPr lang="en-CA" dirty="0"/>
              <a:t>Performance of DCS</a:t>
            </a:r>
          </a:p>
        </p:txBody>
      </p:sp>
      <p:sp>
        <p:nvSpPr>
          <p:cNvPr id="3" name="Date Placeholder 2"/>
          <p:cNvSpPr>
            <a:spLocks noGrp="1"/>
          </p:cNvSpPr>
          <p:nvPr>
            <p:ph type="dt" sz="half" idx="10"/>
          </p:nvPr>
        </p:nvSpPr>
        <p:spPr/>
        <p:txBody>
          <a:bodyPr/>
          <a:lstStyle/>
          <a:p>
            <a:pPr eaLnBrk="1" latinLnBrk="0" hangingPunct="1"/>
            <a:fld id="{A37ACACA-45EE-4097-BABC-FAC54C301B62}" type="datetime1">
              <a:rPr lang="en-US" smtClean="0"/>
              <a:t>11/16/20</a:t>
            </a:fld>
            <a:endParaRPr lang="en-US"/>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14</a:t>
            </a:fld>
            <a:endParaRPr kumimoji="0" lang="en-US"/>
          </a:p>
        </p:txBody>
      </p:sp>
      <p:sp>
        <p:nvSpPr>
          <p:cNvPr id="5" name="Title 4"/>
          <p:cNvSpPr>
            <a:spLocks noGrp="1"/>
          </p:cNvSpPr>
          <p:nvPr>
            <p:ph type="title"/>
          </p:nvPr>
        </p:nvSpPr>
        <p:spPr/>
        <p:txBody>
          <a:bodyPr>
            <a:normAutofit/>
          </a:bodyPr>
          <a:lstStyle/>
          <a:p>
            <a:r>
              <a:rPr lang="en-CA" dirty="0"/>
              <a:t>3. Current ODSF limitations</a:t>
            </a:r>
          </a:p>
        </p:txBody>
      </p:sp>
      <p:sp>
        <p:nvSpPr>
          <p:cNvPr id="6" name="Slide Number Placeholder 5"/>
          <p:cNvSpPr>
            <a:spLocks noGrp="1"/>
          </p:cNvSpPr>
          <p:nvPr>
            <p:ph type="sldNum" sz="quarter" idx="4"/>
          </p:nvPr>
        </p:nvSpPr>
        <p:spPr/>
        <p:txBody>
          <a:bodyPr/>
          <a:lstStyle/>
          <a:p>
            <a:fld id="{6D0BA739-AA53-4B40-B7B4-3EB7BA914789}" type="slidenum">
              <a:rPr lang="en-US" smtClean="0"/>
              <a:pPr/>
              <a:t>14</a:t>
            </a:fld>
            <a:endParaRPr lang="en-US" dirty="0"/>
          </a:p>
        </p:txBody>
      </p:sp>
      <p:pic>
        <p:nvPicPr>
          <p:cNvPr id="11" name="Audio 10">
            <a:hlinkClick r:id="" action="ppaction://media"/>
            <a:extLst>
              <a:ext uri="{FF2B5EF4-FFF2-40B4-BE49-F238E27FC236}">
                <a16:creationId xmlns:a16="http://schemas.microsoft.com/office/drawing/2014/main" xmlns="" id="{8F3277FE-A6DF-4E26-9530-FED1BF83E0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84552484"/>
      </p:ext>
    </p:extLst>
  </p:cSld>
  <p:clrMapOvr>
    <a:masterClrMapping/>
  </p:clrMapOvr>
  <mc:AlternateContent xmlns:mc="http://schemas.openxmlformats.org/markup-compatibility/2006" xmlns:p14="http://schemas.microsoft.com/office/powerpoint/2010/main">
    <mc:Choice Requires="p14">
      <p:transition spd="slow" p14:dur="2000" advTm="26390"/>
    </mc:Choice>
    <mc:Fallback xmlns="">
      <p:transition spd="slow" advTm="26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normAutofit fontScale="47500" lnSpcReduction="20000"/>
          </a:bodyPr>
          <a:lstStyle/>
          <a:p>
            <a:r>
              <a:rPr lang="en-GB" sz="2900" b="1" dirty="0"/>
              <a:t>1989-93:</a:t>
            </a:r>
            <a:r>
              <a:rPr lang="es-ES" sz="2900" dirty="0"/>
              <a:t> O’Connor, A., &amp; O'Brien-Pallas, L.L.  </a:t>
            </a:r>
            <a:r>
              <a:rPr lang="en-GB" sz="2900" dirty="0"/>
              <a:t>"Decisional Conflict", in G.K. McFarland and E.A. McFarlane (eds), </a:t>
            </a:r>
            <a:r>
              <a:rPr lang="en-GB" sz="2900" u="sng" dirty="0"/>
              <a:t>Nursing Diagnosis and Intervention</a:t>
            </a:r>
            <a:r>
              <a:rPr lang="en-GB" sz="2900" dirty="0"/>
              <a:t> (Toronto:  The C.V. Mosby Company, 1989, revised 1993. Revised 1993</a:t>
            </a:r>
            <a:endParaRPr lang="en-CA" sz="2900" dirty="0"/>
          </a:p>
          <a:p>
            <a:r>
              <a:rPr lang="en-GB" sz="2800" b="1" dirty="0"/>
              <a:t>1990:</a:t>
            </a:r>
            <a:r>
              <a:rPr lang="es-ES" sz="2800" dirty="0"/>
              <a:t> </a:t>
            </a:r>
            <a:r>
              <a:rPr lang="en-CA" dirty="0"/>
              <a:t>O’Connor AM, D’Amico M. Decisional conflict. In McFarland GK, Thomas MD (eds). </a:t>
            </a:r>
            <a:r>
              <a:rPr lang="en-CA" u="sng" dirty="0"/>
              <a:t>Psychiatric Mental Health Nursing</a:t>
            </a:r>
            <a:r>
              <a:rPr lang="en-CA" dirty="0"/>
              <a:t>: Application of the Nursing Process. Philadelphia: J. B. Lippincott, 1990.</a:t>
            </a:r>
          </a:p>
          <a:p>
            <a:r>
              <a:rPr lang="en-GB" sz="2900" b="1" dirty="0"/>
              <a:t>1998:</a:t>
            </a:r>
            <a:r>
              <a:rPr lang="en-GB" sz="2900" dirty="0"/>
              <a:t> O’Connor A, Tugwell P, Wells G, Elmslie T, Jolly E, Hollingworth G, McPherson R, Bunn H, *Graham I, Drake E.  A decision aid for women considering hormone therapy after menopause: Decision support framework and evaluation.  </a:t>
            </a:r>
            <a:r>
              <a:rPr lang="en-GB" sz="2900" u="sng" dirty="0"/>
              <a:t>Patient Education and Counselling</a:t>
            </a:r>
            <a:r>
              <a:rPr lang="en-GB" sz="2900" dirty="0"/>
              <a:t>. 33(3):267-279, March 1998. </a:t>
            </a:r>
            <a:endParaRPr lang="en-CA" sz="2900" dirty="0"/>
          </a:p>
          <a:p>
            <a:r>
              <a:rPr lang="en-GB" sz="2900" b="1" dirty="0"/>
              <a:t>2006:</a:t>
            </a:r>
            <a:r>
              <a:rPr lang="en-GB" sz="2900" dirty="0"/>
              <a:t> </a:t>
            </a:r>
            <a:r>
              <a:rPr lang="en-US" sz="2900" dirty="0"/>
              <a:t>*Légaré F, </a:t>
            </a:r>
            <a:r>
              <a:rPr lang="en-US" sz="2900" b="1" dirty="0"/>
              <a:t>O’Connor AM, Graham</a:t>
            </a:r>
            <a:r>
              <a:rPr lang="en-US" sz="2900" dirty="0"/>
              <a:t> ID, Wells G, Tremblay S. Impact of the Ottawa Decision Support Framework on the agreement and the difference between patients and physicians decisional conflict. Medical Decision Making. 2006 Jul-Aug;26(4):373-90.</a:t>
            </a:r>
            <a:endParaRPr lang="en-CA" sz="2900" dirty="0"/>
          </a:p>
          <a:p>
            <a:r>
              <a:rPr lang="en-CA" sz="2900" b="1" dirty="0"/>
              <a:t>2009:</a:t>
            </a:r>
            <a:r>
              <a:rPr lang="en-CA" sz="2900" dirty="0"/>
              <a:t> </a:t>
            </a:r>
            <a:r>
              <a:rPr lang="en-GB" sz="2900" dirty="0"/>
              <a:t>O'Connor AM, Legare F. Decisional Conflict.  </a:t>
            </a:r>
            <a:r>
              <a:rPr lang="en-GB" sz="2900" dirty="0" err="1"/>
              <a:t>Kattan</a:t>
            </a:r>
            <a:r>
              <a:rPr lang="en-GB" sz="2900" dirty="0"/>
              <a:t> MW (Ed), </a:t>
            </a:r>
            <a:r>
              <a:rPr lang="en-GB" sz="2900" dirty="0" err="1"/>
              <a:t>Encyclopedia</a:t>
            </a:r>
            <a:r>
              <a:rPr lang="en-GB" sz="2900" dirty="0"/>
              <a:t> of Medical Decision Making. Vol 1. Thousand Oaks, CA: Sage Publications; 2009.</a:t>
            </a:r>
            <a:endParaRPr lang="en-CA" sz="2900" dirty="0"/>
          </a:p>
          <a:p>
            <a:r>
              <a:rPr lang="en-CA" sz="2900" dirty="0"/>
              <a:t>Stacey D, Higuchi KAS, Menard P, et al. </a:t>
            </a:r>
            <a:r>
              <a:rPr lang="en-US" sz="2900" dirty="0"/>
              <a:t>Integrating patient decision support in an undergraduate nursing curriculum: An implementation project. International Journal of Nursing Education Scholarship 2009;6(1):1-18.</a:t>
            </a:r>
            <a:endParaRPr lang="en-CA" sz="2900" dirty="0"/>
          </a:p>
          <a:p>
            <a:r>
              <a:rPr lang="en-GB" sz="2900" b="1" dirty="0"/>
              <a:t>2016</a:t>
            </a:r>
            <a:r>
              <a:rPr lang="en-GB" sz="2900" dirty="0"/>
              <a:t>: </a:t>
            </a:r>
            <a:r>
              <a:rPr lang="en-US" sz="2900" dirty="0"/>
              <a:t>Loiselle M-C, Michaud C, O'Connor AM. Decisional Needs Assessment to Help Patients with Advanced Chronic Kidney Disease Make Better Dialysis Choices. Nephrology Nursing Journal. 2016;43(6):493.</a:t>
            </a:r>
            <a:endParaRPr lang="en-CA" sz="2900" dirty="0">
              <a:latin typeface="+mj-lt"/>
            </a:endParaRPr>
          </a:p>
          <a:p>
            <a:endParaRPr lang="en-CA" dirty="0"/>
          </a:p>
        </p:txBody>
      </p:sp>
      <p:sp>
        <p:nvSpPr>
          <p:cNvPr id="4" name="Date Placeholder 3"/>
          <p:cNvSpPr>
            <a:spLocks noGrp="1"/>
          </p:cNvSpPr>
          <p:nvPr>
            <p:ph type="dt" sz="half" idx="10"/>
          </p:nvPr>
        </p:nvSpPr>
        <p:spPr/>
        <p:txBody>
          <a:bodyPr/>
          <a:lstStyle/>
          <a:p>
            <a:pPr eaLnBrk="1" latinLnBrk="0" hangingPunct="1"/>
            <a:fld id="{3826B9DA-7624-4DCC-AF05-AE598EA7B540}" type="datetime1">
              <a:rPr lang="en-US" smtClean="0"/>
              <a:t>11/16/20</a:t>
            </a:fld>
            <a:endParaRPr lang="en-US"/>
          </a:p>
        </p:txBody>
      </p:sp>
      <p:sp>
        <p:nvSpPr>
          <p:cNvPr id="5" name="Slide Number Placeholder 4"/>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15</a:t>
            </a:fld>
            <a:endParaRPr kumimoji="0" lang="en-US"/>
          </a:p>
        </p:txBody>
      </p:sp>
      <p:sp>
        <p:nvSpPr>
          <p:cNvPr id="8" name="Title 7"/>
          <p:cNvSpPr>
            <a:spLocks noGrp="1"/>
          </p:cNvSpPr>
          <p:nvPr>
            <p:ph type="title"/>
          </p:nvPr>
        </p:nvSpPr>
        <p:spPr/>
        <p:txBody>
          <a:bodyPr/>
          <a:lstStyle/>
          <a:p>
            <a:r>
              <a:rPr lang="en-CA" dirty="0"/>
              <a:t>References</a:t>
            </a:r>
          </a:p>
        </p:txBody>
      </p:sp>
      <p:sp>
        <p:nvSpPr>
          <p:cNvPr id="7" name="Slide Number Placeholder 6"/>
          <p:cNvSpPr>
            <a:spLocks noGrp="1"/>
          </p:cNvSpPr>
          <p:nvPr>
            <p:ph type="sldNum" sz="quarter" idx="4"/>
          </p:nvPr>
        </p:nvSpPr>
        <p:spPr/>
        <p:txBody>
          <a:bodyPr/>
          <a:lstStyle/>
          <a:p>
            <a:fld id="{6D0BA739-AA53-4B40-B7B4-3EB7BA914789}" type="slidenum">
              <a:rPr lang="en-US" smtClean="0"/>
              <a:pPr/>
              <a:t>15</a:t>
            </a:fld>
            <a:endParaRPr lang="en-US" dirty="0"/>
          </a:p>
        </p:txBody>
      </p:sp>
      <p:pic>
        <p:nvPicPr>
          <p:cNvPr id="11" name="Audio 10">
            <a:hlinkClick r:id="" action="ppaction://media"/>
            <a:extLst>
              <a:ext uri="{FF2B5EF4-FFF2-40B4-BE49-F238E27FC236}">
                <a16:creationId xmlns:a16="http://schemas.microsoft.com/office/drawing/2014/main" xmlns="" id="{95D3E713-C7C1-474A-8FEB-5AD2536BFB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78058395"/>
      </p:ext>
    </p:extLst>
  </p:cSld>
  <p:clrMapOvr>
    <a:masterClrMapping/>
  </p:clrMapOvr>
  <mc:AlternateContent xmlns:mc="http://schemas.openxmlformats.org/markup-compatibility/2006" xmlns:p14="http://schemas.microsoft.com/office/powerpoint/2010/main">
    <mc:Choice Requires="p14">
      <p:transition spd="slow" p14:dur="2000" advTm="6235"/>
    </mc:Choice>
    <mc:Fallback xmlns="">
      <p:transition spd="slow" advTm="6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24078" indent="-514350">
              <a:buFont typeface="+mj-lt"/>
              <a:buAutoNum type="arabicPeriod"/>
            </a:pPr>
            <a:r>
              <a:rPr lang="en-CA" dirty="0"/>
              <a:t>Clinical need (1989-95)</a:t>
            </a:r>
          </a:p>
          <a:p>
            <a:pPr marL="624078" indent="-514350">
              <a:buFont typeface="+mj-lt"/>
              <a:buAutoNum type="arabicPeriod"/>
            </a:pPr>
            <a:r>
              <a:rPr lang="en-CA" dirty="0"/>
              <a:t>Evolution (1995-96) </a:t>
            </a:r>
          </a:p>
          <a:p>
            <a:pPr marL="624078" indent="-514350">
              <a:buFont typeface="+mj-lt"/>
              <a:buAutoNum type="arabicPeriod"/>
            </a:pPr>
            <a:r>
              <a:rPr lang="en-CA" dirty="0"/>
              <a:t>Current limitations</a:t>
            </a:r>
          </a:p>
        </p:txBody>
      </p:sp>
      <p:sp>
        <p:nvSpPr>
          <p:cNvPr id="3" name="Date Placeholder 2"/>
          <p:cNvSpPr>
            <a:spLocks noGrp="1"/>
          </p:cNvSpPr>
          <p:nvPr>
            <p:ph type="dt" sz="half" idx="10"/>
          </p:nvPr>
        </p:nvSpPr>
        <p:spPr/>
        <p:txBody>
          <a:bodyPr/>
          <a:lstStyle/>
          <a:p>
            <a:pPr eaLnBrk="1" latinLnBrk="0" hangingPunct="1"/>
            <a:fld id="{A37ACACA-45EE-4097-BABC-FAC54C301B62}" type="datetime1">
              <a:rPr lang="en-US" smtClean="0"/>
              <a:t>11/16/20</a:t>
            </a:fld>
            <a:endParaRPr lang="en-US"/>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2</a:t>
            </a:fld>
            <a:endParaRPr kumimoji="0" lang="en-US"/>
          </a:p>
        </p:txBody>
      </p:sp>
      <p:sp>
        <p:nvSpPr>
          <p:cNvPr id="5" name="Title 4"/>
          <p:cNvSpPr>
            <a:spLocks noGrp="1"/>
          </p:cNvSpPr>
          <p:nvPr>
            <p:ph type="title"/>
          </p:nvPr>
        </p:nvSpPr>
        <p:spPr/>
        <p:txBody>
          <a:bodyPr/>
          <a:lstStyle/>
          <a:p>
            <a:r>
              <a:rPr lang="en-CA" dirty="0"/>
              <a:t>The ODSF</a:t>
            </a:r>
          </a:p>
        </p:txBody>
      </p:sp>
      <p:sp>
        <p:nvSpPr>
          <p:cNvPr id="6" name="Slide Number Placeholder 5"/>
          <p:cNvSpPr>
            <a:spLocks noGrp="1"/>
          </p:cNvSpPr>
          <p:nvPr>
            <p:ph type="sldNum" sz="quarter" idx="4"/>
          </p:nvPr>
        </p:nvSpPr>
        <p:spPr/>
        <p:txBody>
          <a:bodyPr/>
          <a:lstStyle/>
          <a:p>
            <a:fld id="{6D0BA739-AA53-4B40-B7B4-3EB7BA914789}" type="slidenum">
              <a:rPr lang="en-US" smtClean="0"/>
              <a:pPr/>
              <a:t>2</a:t>
            </a:fld>
            <a:endParaRPr lang="en-US" dirty="0"/>
          </a:p>
        </p:txBody>
      </p:sp>
      <p:pic>
        <p:nvPicPr>
          <p:cNvPr id="10" name="Audio 9">
            <a:hlinkClick r:id="" action="ppaction://media"/>
            <a:extLst>
              <a:ext uri="{FF2B5EF4-FFF2-40B4-BE49-F238E27FC236}">
                <a16:creationId xmlns:a16="http://schemas.microsoft.com/office/drawing/2014/main" xmlns="" id="{96C2C79A-BAD0-48D1-8EB1-40DAE391D8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22011867"/>
      </p:ext>
    </p:extLst>
  </p:cSld>
  <p:clrMapOvr>
    <a:masterClrMapping/>
  </p:clrMapOvr>
  <mc:AlternateContent xmlns:mc="http://schemas.openxmlformats.org/markup-compatibility/2006" xmlns:p14="http://schemas.microsoft.com/office/powerpoint/2010/main">
    <mc:Choice Requires="p14">
      <p:transition spd="slow" p14:dur="2000" advTm="16150"/>
    </mc:Choice>
    <mc:Fallback xmlns="">
      <p:transition spd="slow" advTm="16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xmlns="" id="{C9E88B92-9E02-4D73-946C-3D7226E6E1F7}"/>
              </a:ext>
            </a:extLst>
          </p:cNvPr>
          <p:cNvSpPr>
            <a:spLocks noGrp="1"/>
          </p:cNvSpPr>
          <p:nvPr>
            <p:ph idx="1"/>
          </p:nvPr>
        </p:nvSpPr>
        <p:spPr/>
        <p:txBody>
          <a:bodyPr/>
          <a:lstStyle/>
          <a:p>
            <a:r>
              <a:rPr lang="en-CA" dirty="0"/>
              <a:t>Help clinicians learn how to support patients with difficult decisions</a:t>
            </a:r>
          </a:p>
          <a:p>
            <a:pPr lvl="1"/>
            <a:r>
              <a:rPr lang="en-CA" dirty="0"/>
              <a:t>Book chapters</a:t>
            </a:r>
          </a:p>
          <a:p>
            <a:pPr lvl="1"/>
            <a:r>
              <a:rPr lang="en-CA" dirty="0"/>
              <a:t>Lectures</a:t>
            </a:r>
          </a:p>
          <a:p>
            <a:pPr lvl="1"/>
            <a:r>
              <a:rPr lang="en-CA" dirty="0"/>
              <a:t>Clinical course: case studies; needs assessment requests from health care  teams   </a:t>
            </a:r>
          </a:p>
        </p:txBody>
      </p:sp>
      <p:sp>
        <p:nvSpPr>
          <p:cNvPr id="3" name="Date Placeholder 2"/>
          <p:cNvSpPr>
            <a:spLocks noGrp="1"/>
          </p:cNvSpPr>
          <p:nvPr>
            <p:ph type="dt" sz="half" idx="10"/>
          </p:nvPr>
        </p:nvSpPr>
        <p:spPr/>
        <p:txBody>
          <a:bodyPr/>
          <a:lstStyle/>
          <a:p>
            <a:pPr eaLnBrk="1" latinLnBrk="0" hangingPunct="1"/>
            <a:fld id="{397183E2-B97A-478A-B35F-5E44993A78C6}" type="datetime1">
              <a:rPr lang="en-US" smtClean="0"/>
              <a:t>11/16/20</a:t>
            </a:fld>
            <a:endParaRPr lang="en-US" dirty="0"/>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3</a:t>
            </a:fld>
            <a:endParaRPr kumimoji="0" lang="en-US"/>
          </a:p>
        </p:txBody>
      </p:sp>
      <p:sp>
        <p:nvSpPr>
          <p:cNvPr id="7" name="Title 6"/>
          <p:cNvSpPr>
            <a:spLocks noGrp="1"/>
          </p:cNvSpPr>
          <p:nvPr>
            <p:ph type="title"/>
          </p:nvPr>
        </p:nvSpPr>
        <p:spPr/>
        <p:txBody>
          <a:bodyPr>
            <a:noAutofit/>
          </a:bodyPr>
          <a:lstStyle/>
          <a:p>
            <a:r>
              <a:rPr lang="en-CA" sz="3200" dirty="0"/>
              <a:t>1. Clinical Need (1989-95)</a:t>
            </a:r>
          </a:p>
        </p:txBody>
      </p:sp>
      <p:sp>
        <p:nvSpPr>
          <p:cNvPr id="6" name="Slide Number Placeholder 5"/>
          <p:cNvSpPr>
            <a:spLocks noGrp="1"/>
          </p:cNvSpPr>
          <p:nvPr>
            <p:ph type="sldNum" sz="quarter" idx="4"/>
          </p:nvPr>
        </p:nvSpPr>
        <p:spPr/>
        <p:txBody>
          <a:bodyPr/>
          <a:lstStyle/>
          <a:p>
            <a:fld id="{6D0BA739-AA53-4B40-B7B4-3EB7BA914789}" type="slidenum">
              <a:rPr lang="en-US" smtClean="0"/>
              <a:pPr/>
              <a:t>3</a:t>
            </a:fld>
            <a:endParaRPr lang="en-US" dirty="0"/>
          </a:p>
        </p:txBody>
      </p:sp>
      <p:pic>
        <p:nvPicPr>
          <p:cNvPr id="15" name="Picture 14" descr="A sign on a pole&#10;&#10;Description automatically generated">
            <a:extLst>
              <a:ext uri="{FF2B5EF4-FFF2-40B4-BE49-F238E27FC236}">
                <a16:creationId xmlns:a16="http://schemas.microsoft.com/office/drawing/2014/main" xmlns="" id="{C62C8293-3837-4C95-B2B4-DF1E2AEA33A2}"/>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6508717" y="4046344"/>
            <a:ext cx="2028272" cy="2161273"/>
          </a:xfrm>
          <a:prstGeom prst="rect">
            <a:avLst/>
          </a:prstGeom>
        </p:spPr>
      </p:pic>
      <p:sp>
        <p:nvSpPr>
          <p:cNvPr id="16" name="TextBox 15">
            <a:extLst>
              <a:ext uri="{FF2B5EF4-FFF2-40B4-BE49-F238E27FC236}">
                <a16:creationId xmlns:a16="http://schemas.microsoft.com/office/drawing/2014/main" xmlns="" id="{E0C1B660-9E84-4497-9F42-E5CA569FDA6F}"/>
              </a:ext>
            </a:extLst>
          </p:cNvPr>
          <p:cNvSpPr txBox="1"/>
          <p:nvPr/>
        </p:nvSpPr>
        <p:spPr>
          <a:xfrm>
            <a:off x="5313144" y="8071704"/>
            <a:ext cx="1195573" cy="215444"/>
          </a:xfrm>
          <a:prstGeom prst="rect">
            <a:avLst/>
          </a:prstGeom>
          <a:noFill/>
        </p:spPr>
        <p:txBody>
          <a:bodyPr wrap="square" rtlCol="0">
            <a:spAutoFit/>
          </a:bodyPr>
          <a:lstStyle/>
          <a:p>
            <a:r>
              <a:rPr lang="en-CA" sz="400" dirty="0">
                <a:hlinkClick r:id="rId7" tooltip="http://louisamayalcottismypassion.com/2012/01/27/at-a-crossroads-heres-where-you-come-in/"/>
              </a:rPr>
              <a:t>This Photo</a:t>
            </a:r>
            <a:r>
              <a:rPr lang="en-CA" sz="400" dirty="0"/>
              <a:t> by Unknown Author is licensed under </a:t>
            </a:r>
            <a:r>
              <a:rPr lang="en-CA" sz="400" dirty="0">
                <a:hlinkClick r:id="rId8" tooltip="https://creativecommons.org/licenses/by-nc-sa/3.0/"/>
              </a:rPr>
              <a:t>CC BY-SA-NC</a:t>
            </a:r>
            <a:endParaRPr lang="en-CA" sz="400" dirty="0"/>
          </a:p>
        </p:txBody>
      </p:sp>
      <p:pic>
        <p:nvPicPr>
          <p:cNvPr id="9" name="Audio 8">
            <a:hlinkClick r:id="" action="ppaction://media"/>
            <a:extLst>
              <a:ext uri="{FF2B5EF4-FFF2-40B4-BE49-F238E27FC236}">
                <a16:creationId xmlns:a16="http://schemas.microsoft.com/office/drawing/2014/main" xmlns="" id="{F54E790F-F681-4199-B836-C81D57136C3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889618372"/>
      </p:ext>
    </p:extLst>
  </p:cSld>
  <p:clrMapOvr>
    <a:masterClrMapping/>
  </p:clrMapOvr>
  <mc:AlternateContent xmlns:mc="http://schemas.openxmlformats.org/markup-compatibility/2006" xmlns:p14="http://schemas.microsoft.com/office/powerpoint/2010/main">
    <mc:Choice Requires="p14">
      <p:transition spd="slow" p14:dur="2000" advTm="15037"/>
    </mc:Choice>
    <mc:Fallback xmlns="">
      <p:transition spd="slow" advTm="15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00050" y="1801149"/>
            <a:ext cx="4654418" cy="4525963"/>
          </a:xfrm>
        </p:spPr>
        <p:txBody>
          <a:bodyPr>
            <a:normAutofit/>
          </a:bodyPr>
          <a:lstStyle/>
          <a:p>
            <a:pPr marL="624078" indent="-514350"/>
            <a:r>
              <a:rPr lang="en-CA" b="1" dirty="0"/>
              <a:t>Uncertainty</a:t>
            </a:r>
            <a:r>
              <a:rPr lang="en-CA" dirty="0"/>
              <a:t> </a:t>
            </a:r>
            <a:r>
              <a:rPr lang="en-CA" sz="2400" dirty="0"/>
              <a:t>about the best course of action when choice involves risk, loss, regret, challenge to personal life values</a:t>
            </a:r>
          </a:p>
          <a:p>
            <a:pPr marL="624078" indent="-514350"/>
            <a:r>
              <a:rPr lang="en-CA" dirty="0"/>
              <a:t>Modifiable factors: </a:t>
            </a:r>
            <a:r>
              <a:rPr lang="en-CA" b="1" dirty="0"/>
              <a:t>deficits in knowledge, values clarity, support</a:t>
            </a:r>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4</a:t>
            </a:fld>
            <a:endParaRPr kumimoji="0" lang="en-US"/>
          </a:p>
        </p:txBody>
      </p:sp>
      <p:sp>
        <p:nvSpPr>
          <p:cNvPr id="7" name="Title 6"/>
          <p:cNvSpPr>
            <a:spLocks noGrp="1"/>
          </p:cNvSpPr>
          <p:nvPr>
            <p:ph type="title"/>
          </p:nvPr>
        </p:nvSpPr>
        <p:spPr/>
        <p:txBody>
          <a:bodyPr>
            <a:noAutofit/>
          </a:bodyPr>
          <a:lstStyle/>
          <a:p>
            <a:r>
              <a:rPr lang="en-CA" sz="3200" dirty="0"/>
              <a:t>Chapter: Decisional Conflict (’89-93)</a:t>
            </a:r>
          </a:p>
        </p:txBody>
      </p:sp>
      <p:sp>
        <p:nvSpPr>
          <p:cNvPr id="6" name="Slide Number Placeholder 5"/>
          <p:cNvSpPr>
            <a:spLocks noGrp="1"/>
          </p:cNvSpPr>
          <p:nvPr>
            <p:ph type="sldNum" sz="quarter" idx="4"/>
          </p:nvPr>
        </p:nvSpPr>
        <p:spPr/>
        <p:txBody>
          <a:bodyPr/>
          <a:lstStyle/>
          <a:p>
            <a:fld id="{6D0BA739-AA53-4B40-B7B4-3EB7BA914789}" type="slidenum">
              <a:rPr lang="en-US" smtClean="0"/>
              <a:pPr/>
              <a:t>4</a:t>
            </a:fld>
            <a:endParaRPr lang="en-US" dirty="0"/>
          </a:p>
        </p:txBody>
      </p:sp>
      <p:sp>
        <p:nvSpPr>
          <p:cNvPr id="2" name="TextBox 1">
            <a:extLst>
              <a:ext uri="{FF2B5EF4-FFF2-40B4-BE49-F238E27FC236}">
                <a16:creationId xmlns:a16="http://schemas.microsoft.com/office/drawing/2014/main" xmlns="" id="{360DE1B8-215D-4126-AAD4-F65A6999C25C}"/>
              </a:ext>
            </a:extLst>
          </p:cNvPr>
          <p:cNvSpPr txBox="1"/>
          <p:nvPr/>
        </p:nvSpPr>
        <p:spPr>
          <a:xfrm>
            <a:off x="824728" y="5510680"/>
            <a:ext cx="3686312" cy="1015663"/>
          </a:xfrm>
          <a:prstGeom prst="rect">
            <a:avLst/>
          </a:prstGeom>
          <a:noFill/>
        </p:spPr>
        <p:txBody>
          <a:bodyPr wrap="square" rtlCol="0">
            <a:spAutoFit/>
          </a:bodyPr>
          <a:lstStyle/>
          <a:p>
            <a:r>
              <a:rPr lang="es-ES" sz="700" dirty="0"/>
              <a:t>O’Connor, A., &amp; O'Brien-Pallas, L.L.  </a:t>
            </a:r>
            <a:r>
              <a:rPr lang="en-GB" sz="700" dirty="0"/>
              <a:t>"Decisional Conflict", in G.K. McFarland and E.A. McFarlane (eds), </a:t>
            </a:r>
            <a:r>
              <a:rPr lang="en-GB" sz="700" u="sng" dirty="0"/>
              <a:t>Nursing Diagnosis and Intervention</a:t>
            </a:r>
            <a:r>
              <a:rPr lang="en-GB" sz="700" dirty="0"/>
              <a:t> (Toronto:  The C.V. Mosby Company, 1989, revised 1993.</a:t>
            </a:r>
            <a:endParaRPr lang="en-CA" sz="700" dirty="0"/>
          </a:p>
          <a:p>
            <a:r>
              <a:rPr lang="en-CA" sz="700" dirty="0"/>
              <a:t>O’Connor AM, D’Amico M. Decisional conflict. In McFarland GK, Thomas MD (eds). </a:t>
            </a:r>
            <a:r>
              <a:rPr lang="en-CA" sz="700" u="sng" dirty="0"/>
              <a:t>Psychiatric Mental Health Nursing</a:t>
            </a:r>
            <a:r>
              <a:rPr lang="en-CA" sz="700" dirty="0"/>
              <a:t>: Application of the Nursing Process. Philadelphia: J. B. Lippincott, 1990.</a:t>
            </a:r>
          </a:p>
          <a:p>
            <a:endParaRPr lang="en-CA" dirty="0"/>
          </a:p>
        </p:txBody>
      </p:sp>
      <p:pic>
        <p:nvPicPr>
          <p:cNvPr id="5" name="Audio 4">
            <a:hlinkClick r:id="" action="ppaction://media"/>
            <a:extLst>
              <a:ext uri="{FF2B5EF4-FFF2-40B4-BE49-F238E27FC236}">
                <a16:creationId xmlns:a16="http://schemas.microsoft.com/office/drawing/2014/main" xmlns="" id="{61F1E262-8E6C-4A8F-979C-E8D8576B3FE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841969697"/>
      </p:ext>
    </p:extLst>
  </p:cSld>
  <p:clrMapOvr>
    <a:masterClrMapping/>
  </p:clrMapOvr>
  <mc:AlternateContent xmlns:mc="http://schemas.openxmlformats.org/markup-compatibility/2006" xmlns:p14="http://schemas.microsoft.com/office/powerpoint/2010/main">
    <mc:Choice Requires="p14">
      <p:transition spd="slow" p14:dur="2000" advTm="38968"/>
    </mc:Choice>
    <mc:Fallback xmlns="">
      <p:transition spd="slow" advTm="38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00050" y="1801149"/>
            <a:ext cx="4654418" cy="4525963"/>
          </a:xfrm>
        </p:spPr>
        <p:txBody>
          <a:bodyPr>
            <a:normAutofit/>
          </a:bodyPr>
          <a:lstStyle/>
          <a:p>
            <a:pPr marL="624078" indent="-514350"/>
            <a:r>
              <a:rPr lang="en-CA" b="1" dirty="0"/>
              <a:t>Uncertainty</a:t>
            </a:r>
            <a:r>
              <a:rPr lang="en-CA" dirty="0"/>
              <a:t> </a:t>
            </a:r>
            <a:r>
              <a:rPr lang="en-CA" sz="2400" dirty="0"/>
              <a:t>about the best course of action when choice involves risk, loss, regret, challenge to personal life values</a:t>
            </a:r>
          </a:p>
          <a:p>
            <a:pPr marL="624078" indent="-514350"/>
            <a:r>
              <a:rPr lang="en-CA" dirty="0"/>
              <a:t>Modifiable factors: </a:t>
            </a:r>
            <a:r>
              <a:rPr lang="en-CA" b="1" dirty="0"/>
              <a:t>deficits in knowledge, values clarity, support</a:t>
            </a:r>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5</a:t>
            </a:fld>
            <a:endParaRPr kumimoji="0" lang="en-US"/>
          </a:p>
        </p:txBody>
      </p:sp>
      <p:sp>
        <p:nvSpPr>
          <p:cNvPr id="7" name="Title 6"/>
          <p:cNvSpPr>
            <a:spLocks noGrp="1"/>
          </p:cNvSpPr>
          <p:nvPr>
            <p:ph type="title"/>
          </p:nvPr>
        </p:nvSpPr>
        <p:spPr/>
        <p:txBody>
          <a:bodyPr>
            <a:noAutofit/>
          </a:bodyPr>
          <a:lstStyle/>
          <a:p>
            <a:r>
              <a:rPr lang="en-CA" sz="3200" dirty="0"/>
              <a:t>Chapter: Decisional Conflict (’89-’93)</a:t>
            </a:r>
          </a:p>
        </p:txBody>
      </p:sp>
      <p:sp>
        <p:nvSpPr>
          <p:cNvPr id="6" name="Slide Number Placeholder 5"/>
          <p:cNvSpPr>
            <a:spLocks noGrp="1"/>
          </p:cNvSpPr>
          <p:nvPr>
            <p:ph type="sldNum" sz="quarter" idx="4"/>
          </p:nvPr>
        </p:nvSpPr>
        <p:spPr/>
        <p:txBody>
          <a:bodyPr/>
          <a:lstStyle/>
          <a:p>
            <a:fld id="{6D0BA739-AA53-4B40-B7B4-3EB7BA914789}" type="slidenum">
              <a:rPr lang="en-US" smtClean="0"/>
              <a:pPr/>
              <a:t>5</a:t>
            </a:fld>
            <a:endParaRPr lang="en-US" dirty="0"/>
          </a:p>
        </p:txBody>
      </p:sp>
      <p:sp>
        <p:nvSpPr>
          <p:cNvPr id="2" name="TextBox 1">
            <a:extLst>
              <a:ext uri="{FF2B5EF4-FFF2-40B4-BE49-F238E27FC236}">
                <a16:creationId xmlns:a16="http://schemas.microsoft.com/office/drawing/2014/main" xmlns="" id="{360DE1B8-215D-4126-AAD4-F65A6999C25C}"/>
              </a:ext>
            </a:extLst>
          </p:cNvPr>
          <p:cNvSpPr txBox="1"/>
          <p:nvPr/>
        </p:nvSpPr>
        <p:spPr>
          <a:xfrm>
            <a:off x="824728" y="5510680"/>
            <a:ext cx="3686312" cy="1015663"/>
          </a:xfrm>
          <a:prstGeom prst="rect">
            <a:avLst/>
          </a:prstGeom>
          <a:noFill/>
        </p:spPr>
        <p:txBody>
          <a:bodyPr wrap="square" rtlCol="0">
            <a:spAutoFit/>
          </a:bodyPr>
          <a:lstStyle/>
          <a:p>
            <a:r>
              <a:rPr lang="es-ES" sz="700" dirty="0"/>
              <a:t>O’Connor, A., &amp; O'Brien-Pallas, L.L.  </a:t>
            </a:r>
            <a:r>
              <a:rPr lang="en-GB" sz="700" dirty="0"/>
              <a:t>"Decisional Conflict", in G.K. McFarland and E.A. McFarlane (eds), </a:t>
            </a:r>
            <a:r>
              <a:rPr lang="en-GB" sz="700" u="sng" dirty="0"/>
              <a:t>Nursing Diagnosis and Intervention</a:t>
            </a:r>
            <a:r>
              <a:rPr lang="en-GB" sz="700" dirty="0"/>
              <a:t> (Toronto:  The C.V. Mosby Company, 1989, revised 1993.</a:t>
            </a:r>
            <a:endParaRPr lang="en-CA" sz="700" dirty="0"/>
          </a:p>
          <a:p>
            <a:r>
              <a:rPr lang="en-CA" sz="700" dirty="0"/>
              <a:t>O’Connor AM, D’Amico M. Decisional conflict. In McFarland GK, Thomas MD (eds). </a:t>
            </a:r>
            <a:r>
              <a:rPr lang="en-CA" sz="700" u="sng" dirty="0"/>
              <a:t>Psychiatric Mental Health Nursing</a:t>
            </a:r>
            <a:r>
              <a:rPr lang="en-CA" sz="700" dirty="0"/>
              <a:t>: Application of the Nursing Process. Philadelphia: J. B. Lippincott, 1990.</a:t>
            </a:r>
          </a:p>
          <a:p>
            <a:endParaRPr lang="en-CA" dirty="0"/>
          </a:p>
        </p:txBody>
      </p:sp>
      <p:pic>
        <p:nvPicPr>
          <p:cNvPr id="3" name="Audio 2">
            <a:hlinkClick r:id="" action="ppaction://media"/>
            <a:extLst>
              <a:ext uri="{FF2B5EF4-FFF2-40B4-BE49-F238E27FC236}">
                <a16:creationId xmlns:a16="http://schemas.microsoft.com/office/drawing/2014/main" xmlns="" id="{805C4CFF-FDAD-4EC8-9973-8938E367A6E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880962785"/>
      </p:ext>
    </p:extLst>
  </p:cSld>
  <p:clrMapOvr>
    <a:masterClrMapping/>
  </p:clrMapOvr>
  <mc:AlternateContent xmlns:mc="http://schemas.openxmlformats.org/markup-compatibility/2006" xmlns:p14="http://schemas.microsoft.com/office/powerpoint/2010/main">
    <mc:Choice Requires="p14">
      <p:transition spd="slow" p14:dur="2000" advTm="3246"/>
    </mc:Choice>
    <mc:Fallback xmlns="">
      <p:transition spd="slow" advTm="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00050" y="1801149"/>
            <a:ext cx="4654418" cy="4525963"/>
          </a:xfrm>
        </p:spPr>
        <p:txBody>
          <a:bodyPr>
            <a:normAutofit/>
          </a:bodyPr>
          <a:lstStyle/>
          <a:p>
            <a:pPr marL="624078" indent="-514350"/>
            <a:r>
              <a:rPr lang="en-CA" b="1" dirty="0"/>
              <a:t>Uncertainty</a:t>
            </a:r>
            <a:r>
              <a:rPr lang="en-CA" dirty="0"/>
              <a:t> </a:t>
            </a:r>
            <a:r>
              <a:rPr lang="en-CA" sz="2400" dirty="0"/>
              <a:t>about the best course of action when choice involves risk, loss, regret, challenge to personal life values</a:t>
            </a:r>
          </a:p>
          <a:p>
            <a:pPr marL="624078" indent="-514350"/>
            <a:r>
              <a:rPr lang="en-CA" dirty="0"/>
              <a:t>Modifiable factors: </a:t>
            </a:r>
            <a:r>
              <a:rPr lang="en-CA" b="1" dirty="0"/>
              <a:t>deficits in knowledge, values clarity, support</a:t>
            </a:r>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6</a:t>
            </a:fld>
            <a:endParaRPr kumimoji="0" lang="en-US"/>
          </a:p>
        </p:txBody>
      </p:sp>
      <p:sp>
        <p:nvSpPr>
          <p:cNvPr id="7" name="Title 6"/>
          <p:cNvSpPr>
            <a:spLocks noGrp="1"/>
          </p:cNvSpPr>
          <p:nvPr>
            <p:ph type="title"/>
          </p:nvPr>
        </p:nvSpPr>
        <p:spPr/>
        <p:txBody>
          <a:bodyPr>
            <a:noAutofit/>
          </a:bodyPr>
          <a:lstStyle/>
          <a:p>
            <a:r>
              <a:rPr lang="en-CA" sz="3200" dirty="0"/>
              <a:t>Chapter: Decisional Conflict (’89-’93)</a:t>
            </a:r>
          </a:p>
        </p:txBody>
      </p:sp>
      <p:sp>
        <p:nvSpPr>
          <p:cNvPr id="6" name="Slide Number Placeholder 5"/>
          <p:cNvSpPr>
            <a:spLocks noGrp="1"/>
          </p:cNvSpPr>
          <p:nvPr>
            <p:ph type="sldNum" sz="quarter" idx="4"/>
          </p:nvPr>
        </p:nvSpPr>
        <p:spPr/>
        <p:txBody>
          <a:bodyPr/>
          <a:lstStyle/>
          <a:p>
            <a:fld id="{6D0BA739-AA53-4B40-B7B4-3EB7BA914789}" type="slidenum">
              <a:rPr lang="en-US" smtClean="0"/>
              <a:pPr/>
              <a:t>6</a:t>
            </a:fld>
            <a:endParaRPr lang="en-US" dirty="0"/>
          </a:p>
        </p:txBody>
      </p:sp>
      <p:sp>
        <p:nvSpPr>
          <p:cNvPr id="2" name="TextBox 1">
            <a:extLst>
              <a:ext uri="{FF2B5EF4-FFF2-40B4-BE49-F238E27FC236}">
                <a16:creationId xmlns:a16="http://schemas.microsoft.com/office/drawing/2014/main" xmlns="" id="{360DE1B8-215D-4126-AAD4-F65A6999C25C}"/>
              </a:ext>
            </a:extLst>
          </p:cNvPr>
          <p:cNvSpPr txBox="1"/>
          <p:nvPr/>
        </p:nvSpPr>
        <p:spPr>
          <a:xfrm>
            <a:off x="824728" y="5510680"/>
            <a:ext cx="3686312" cy="1015663"/>
          </a:xfrm>
          <a:prstGeom prst="rect">
            <a:avLst/>
          </a:prstGeom>
          <a:noFill/>
        </p:spPr>
        <p:txBody>
          <a:bodyPr wrap="square" rtlCol="0">
            <a:spAutoFit/>
          </a:bodyPr>
          <a:lstStyle/>
          <a:p>
            <a:r>
              <a:rPr lang="es-ES" sz="700" dirty="0"/>
              <a:t>O’Connor, A., &amp; O'Brien-Pallas, L.L.  </a:t>
            </a:r>
            <a:r>
              <a:rPr lang="en-GB" sz="700" dirty="0"/>
              <a:t>"Decisional Conflict", in G.K. McFarland and E.A. McFarlane (eds), </a:t>
            </a:r>
            <a:r>
              <a:rPr lang="en-GB" sz="700" u="sng" dirty="0"/>
              <a:t>Nursing Diagnosis and Intervention</a:t>
            </a:r>
            <a:r>
              <a:rPr lang="en-GB" sz="700" dirty="0"/>
              <a:t> (Toronto:  The C.V. Mosby Company, 1989, revised 1993.</a:t>
            </a:r>
            <a:endParaRPr lang="en-CA" sz="700" dirty="0"/>
          </a:p>
          <a:p>
            <a:r>
              <a:rPr lang="en-CA" sz="700" dirty="0"/>
              <a:t>O’Connor AM, D’Amico M. Decisional conflict. In McFarland GK, Thomas MD (eds). </a:t>
            </a:r>
            <a:r>
              <a:rPr lang="en-CA" sz="700" u="sng" dirty="0"/>
              <a:t>Psychiatric Mental Health Nursing</a:t>
            </a:r>
            <a:r>
              <a:rPr lang="en-CA" sz="700" dirty="0"/>
              <a:t>: Application of the Nursing Process. Philadelphia: J. B. Lippincott, 1990.</a:t>
            </a:r>
          </a:p>
          <a:p>
            <a:endParaRPr lang="en-CA" dirty="0"/>
          </a:p>
        </p:txBody>
      </p:sp>
      <p:sp>
        <p:nvSpPr>
          <p:cNvPr id="14" name="Content Placeholder 8">
            <a:extLst>
              <a:ext uri="{FF2B5EF4-FFF2-40B4-BE49-F238E27FC236}">
                <a16:creationId xmlns:a16="http://schemas.microsoft.com/office/drawing/2014/main" xmlns="" id="{0A28F0B8-833F-43B3-BC84-2C705F710D3B}"/>
              </a:ext>
            </a:extLst>
          </p:cNvPr>
          <p:cNvSpPr>
            <a:spLocks noGrp="1"/>
          </p:cNvSpPr>
          <p:nvPr>
            <p:ph sz="half" idx="2"/>
          </p:nvPr>
        </p:nvSpPr>
        <p:spPr>
          <a:xfrm>
            <a:off x="4791552" y="1801149"/>
            <a:ext cx="4038600" cy="2159942"/>
          </a:xfrm>
        </p:spPr>
        <p:txBody>
          <a:bodyPr>
            <a:normAutofit fontScale="85000" lnSpcReduction="20000"/>
          </a:bodyPr>
          <a:lstStyle/>
          <a:p>
            <a:r>
              <a:rPr lang="en-CA" b="1" dirty="0"/>
              <a:t>Clinical practice framework</a:t>
            </a:r>
          </a:p>
          <a:p>
            <a:pPr lvl="1"/>
            <a:r>
              <a:rPr lang="en-CA" sz="2800" dirty="0"/>
              <a:t>Assess</a:t>
            </a:r>
          </a:p>
          <a:p>
            <a:pPr lvl="1"/>
            <a:r>
              <a:rPr lang="en-CA" sz="2800" dirty="0"/>
              <a:t>Intervene</a:t>
            </a:r>
          </a:p>
          <a:p>
            <a:pPr lvl="1"/>
            <a:r>
              <a:rPr lang="en-CA" sz="2800" dirty="0"/>
              <a:t>Evaluate:</a:t>
            </a:r>
            <a:r>
              <a:rPr lang="en-CA" dirty="0"/>
              <a:t> </a:t>
            </a:r>
            <a:r>
              <a:rPr lang="en-CA" sz="2100" dirty="0"/>
              <a:t>decisions informed, congruent with values, implemented</a:t>
            </a:r>
          </a:p>
          <a:p>
            <a:pPr lvl="1"/>
            <a:endParaRPr lang="en-GB" sz="3000" b="1" dirty="0">
              <a:solidFill>
                <a:srgbClr val="000000"/>
              </a:solidFill>
            </a:endParaRPr>
          </a:p>
        </p:txBody>
      </p:sp>
      <p:sp>
        <p:nvSpPr>
          <p:cNvPr id="15" name="TextBox 14">
            <a:extLst>
              <a:ext uri="{FF2B5EF4-FFF2-40B4-BE49-F238E27FC236}">
                <a16:creationId xmlns:a16="http://schemas.microsoft.com/office/drawing/2014/main" xmlns="" id="{EAD52C71-5103-4D3A-B568-4ABB19B86331}"/>
              </a:ext>
            </a:extLst>
          </p:cNvPr>
          <p:cNvSpPr txBox="1"/>
          <p:nvPr/>
        </p:nvSpPr>
        <p:spPr>
          <a:xfrm>
            <a:off x="5140670" y="4121149"/>
            <a:ext cx="3689482" cy="2462213"/>
          </a:xfrm>
          <a:prstGeom prst="rect">
            <a:avLst/>
          </a:prstGeom>
          <a:noFill/>
        </p:spPr>
        <p:txBody>
          <a:bodyPr wrap="square" rtlCol="0">
            <a:spAutoFit/>
          </a:bodyPr>
          <a:lstStyle/>
          <a:p>
            <a:r>
              <a:rPr lang="en-US" sz="700" b="1" dirty="0"/>
              <a:t>PSYCHOLOGY</a:t>
            </a:r>
          </a:p>
          <a:p>
            <a:r>
              <a:rPr lang="en-US" sz="700" b="1" dirty="0"/>
              <a:t>Janis IL, Mann L</a:t>
            </a:r>
            <a:r>
              <a:rPr lang="en-US" sz="700" dirty="0"/>
              <a:t>. Decision making. New York: The Free Press; 1977.</a:t>
            </a:r>
            <a:endParaRPr lang="en-CA" sz="700" dirty="0"/>
          </a:p>
          <a:p>
            <a:r>
              <a:rPr lang="en-US" sz="700" dirty="0"/>
              <a:t>Tversky A, and Kahneman D. The framing of decisions and the psychology of choice. Science 1981; 211:453-58.</a:t>
            </a:r>
            <a:endParaRPr lang="en-CA" sz="700" dirty="0"/>
          </a:p>
          <a:p>
            <a:r>
              <a:rPr lang="en-US" sz="700" b="1" dirty="0"/>
              <a:t>Tversky, A., &amp; Kahneman</a:t>
            </a:r>
            <a:r>
              <a:rPr lang="en-US" sz="700" dirty="0"/>
              <a:t>, D. (1981). The framing of decisions and the psychology of choice. </a:t>
            </a:r>
            <a:r>
              <a:rPr lang="en-US" sz="700" i="1" dirty="0"/>
              <a:t>Science</a:t>
            </a:r>
            <a:r>
              <a:rPr lang="en-US" sz="700" dirty="0"/>
              <a:t>, </a:t>
            </a:r>
            <a:r>
              <a:rPr lang="en-US" sz="700" i="1" dirty="0"/>
              <a:t>211</a:t>
            </a:r>
            <a:r>
              <a:rPr lang="en-US" sz="700" dirty="0"/>
              <a:t>(4481), 453–458.</a:t>
            </a:r>
            <a:endParaRPr lang="en-CA" sz="700" dirty="0"/>
          </a:p>
          <a:p>
            <a:r>
              <a:rPr lang="en-US" sz="700" b="1" dirty="0"/>
              <a:t>Fischhoff B, Slovic P, Lichtenstein S</a:t>
            </a:r>
            <a:r>
              <a:rPr lang="en-US" sz="700" dirty="0"/>
              <a:t>. Knowing what you want: measuring labile values.  In: </a:t>
            </a:r>
            <a:r>
              <a:rPr lang="en-US" sz="700" dirty="0" err="1"/>
              <a:t>Wallsten</a:t>
            </a:r>
            <a:r>
              <a:rPr lang="en-US" sz="700" dirty="0"/>
              <a:t> TS, editors. Cognitive processes in choice and decision behavior. Hillsdale (NJ): Lawrence Erlbaum Associates Inc.; 1980.</a:t>
            </a:r>
            <a:endParaRPr lang="en-CA" sz="700" dirty="0"/>
          </a:p>
          <a:p>
            <a:r>
              <a:rPr lang="en-US" sz="700" b="1" dirty="0"/>
              <a:t>ECONOMICS</a:t>
            </a:r>
          </a:p>
          <a:p>
            <a:r>
              <a:rPr lang="en-US" sz="700" b="1" dirty="0"/>
              <a:t>Keeney, RL. &amp; Raiffa H. </a:t>
            </a:r>
            <a:r>
              <a:rPr lang="en-US" sz="700" dirty="0"/>
              <a:t>Decisions with multiple objectives: Preferences and Value Tradeoffs. New York: John Wiley and Sons, 1976.</a:t>
            </a:r>
          </a:p>
          <a:p>
            <a:r>
              <a:rPr lang="en-US" sz="700" b="1" dirty="0"/>
              <a:t>SELF CARE </a:t>
            </a:r>
          </a:p>
          <a:p>
            <a:r>
              <a:rPr lang="en-US" sz="700" b="1" dirty="0"/>
              <a:t>Orem</a:t>
            </a:r>
            <a:r>
              <a:rPr lang="en-US" sz="700" dirty="0"/>
              <a:t> DE. Nursing: Concepts of practice. 5th ed. Toronto: Mosby; 1995.</a:t>
            </a:r>
          </a:p>
          <a:p>
            <a:endParaRPr lang="en-US" sz="700" b="1" dirty="0"/>
          </a:p>
          <a:p>
            <a:r>
              <a:rPr lang="en-US" sz="700" b="1" dirty="0"/>
              <a:t>LATER: BROADEN SOCIAL DIMENSIONS Ajzen I, and Fishbein M</a:t>
            </a:r>
            <a:r>
              <a:rPr lang="en-US" sz="700" dirty="0"/>
              <a:t>. Understanding attitudes and predicting social behaviour. Englewood Cliffs: Prentice Hall; 1980.</a:t>
            </a:r>
          </a:p>
          <a:p>
            <a:r>
              <a:rPr lang="en-US" sz="700" b="1" dirty="0"/>
              <a:t>Bandura A</a:t>
            </a:r>
            <a:r>
              <a:rPr lang="en-US" sz="700" dirty="0"/>
              <a:t>. Self-efficacy mechanism in human agency. </a:t>
            </a:r>
            <a:r>
              <a:rPr lang="fr-CA" sz="700" dirty="0"/>
              <a:t>American Psychologist 1982;37: 122-147.</a:t>
            </a:r>
          </a:p>
          <a:p>
            <a:r>
              <a:rPr lang="en-US" sz="700" b="1" dirty="0"/>
              <a:t>Norbeck JS</a:t>
            </a:r>
            <a:r>
              <a:rPr lang="en-US" sz="700" dirty="0"/>
              <a:t>. (1988). Social Support. Annual Rev. Nur. Res. 6:85-109.</a:t>
            </a:r>
            <a:endParaRPr lang="en-CA" sz="700" dirty="0"/>
          </a:p>
          <a:p>
            <a:endParaRPr lang="fr-CA" sz="700" dirty="0"/>
          </a:p>
          <a:p>
            <a:endParaRPr lang="en-CA" sz="700" dirty="0">
              <a:highlight>
                <a:srgbClr val="FFFF00"/>
              </a:highlight>
            </a:endParaRPr>
          </a:p>
        </p:txBody>
      </p:sp>
      <p:pic>
        <p:nvPicPr>
          <p:cNvPr id="3" name="Audio 2">
            <a:hlinkClick r:id="" action="ppaction://media"/>
            <a:extLst>
              <a:ext uri="{FF2B5EF4-FFF2-40B4-BE49-F238E27FC236}">
                <a16:creationId xmlns:a16="http://schemas.microsoft.com/office/drawing/2014/main" xmlns="" id="{A48F4860-F14E-4F9B-B754-DCC6858FBCC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196460358"/>
      </p:ext>
    </p:extLst>
  </p:cSld>
  <p:clrMapOvr>
    <a:masterClrMapping/>
  </p:clrMapOvr>
  <mc:AlternateContent xmlns:mc="http://schemas.openxmlformats.org/markup-compatibility/2006" xmlns:p14="http://schemas.microsoft.com/office/powerpoint/2010/main">
    <mc:Choice Requires="p14">
      <p:transition spd="slow" p14:dur="2000" advTm="55302"/>
    </mc:Choice>
    <mc:Fallback xmlns="">
      <p:transition spd="slow" advTm="55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eaLnBrk="1" latinLnBrk="0" hangingPunct="1"/>
            <a:fld id="{A37ACACA-45EE-4097-BABC-FAC54C301B62}" type="datetime1">
              <a:rPr lang="en-US" smtClean="0"/>
              <a:t>11/16/20</a:t>
            </a:fld>
            <a:endParaRPr lang="en-US"/>
          </a:p>
        </p:txBody>
      </p:sp>
      <p:sp>
        <p:nvSpPr>
          <p:cNvPr id="4" name="Slide Number Placeholder 3"/>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7</a:t>
            </a:fld>
            <a:endParaRPr kumimoji="0" lang="en-US"/>
          </a:p>
        </p:txBody>
      </p:sp>
      <p:sp>
        <p:nvSpPr>
          <p:cNvPr id="5" name="Title 4"/>
          <p:cNvSpPr>
            <a:spLocks noGrp="1"/>
          </p:cNvSpPr>
          <p:nvPr>
            <p:ph type="title"/>
          </p:nvPr>
        </p:nvSpPr>
        <p:spPr/>
        <p:txBody>
          <a:bodyPr>
            <a:normAutofit/>
          </a:bodyPr>
          <a:lstStyle/>
          <a:p>
            <a:r>
              <a:rPr lang="en-CA" dirty="0"/>
              <a:t>2. ODSF Evolution: Research  </a:t>
            </a:r>
          </a:p>
        </p:txBody>
      </p:sp>
      <p:sp>
        <p:nvSpPr>
          <p:cNvPr id="6" name="Slide Number Placeholder 5"/>
          <p:cNvSpPr>
            <a:spLocks noGrp="1"/>
          </p:cNvSpPr>
          <p:nvPr>
            <p:ph type="sldNum" sz="quarter" idx="4"/>
          </p:nvPr>
        </p:nvSpPr>
        <p:spPr/>
        <p:txBody>
          <a:bodyPr/>
          <a:lstStyle/>
          <a:p>
            <a:fld id="{6D0BA739-AA53-4B40-B7B4-3EB7BA914789}" type="slidenum">
              <a:rPr lang="en-US" smtClean="0"/>
              <a:pPr/>
              <a:t>7</a:t>
            </a:fld>
            <a:endParaRPr lang="en-US" dirty="0"/>
          </a:p>
        </p:txBody>
      </p:sp>
      <p:sp>
        <p:nvSpPr>
          <p:cNvPr id="10" name="Content Placeholder 9">
            <a:extLst>
              <a:ext uri="{FF2B5EF4-FFF2-40B4-BE49-F238E27FC236}">
                <a16:creationId xmlns:a16="http://schemas.microsoft.com/office/drawing/2014/main" xmlns="" id="{5B4D36C7-350A-424C-8823-26F766D2D899}"/>
              </a:ext>
            </a:extLst>
          </p:cNvPr>
          <p:cNvSpPr>
            <a:spLocks noGrp="1"/>
          </p:cNvSpPr>
          <p:nvPr>
            <p:ph idx="1"/>
          </p:nvPr>
        </p:nvSpPr>
        <p:spPr/>
        <p:txBody>
          <a:bodyPr>
            <a:normAutofit fontScale="92500" lnSpcReduction="20000"/>
          </a:bodyPr>
          <a:lstStyle/>
          <a:p>
            <a:r>
              <a:rPr lang="en-CA" b="1" dirty="0"/>
              <a:t>1995: Validate Decisional Conflict Scale </a:t>
            </a:r>
          </a:p>
          <a:p>
            <a:pPr lvl="1"/>
            <a:r>
              <a:rPr lang="en-CA" dirty="0"/>
              <a:t>DC (uncertainty), contributing factors (uninformed, unclear values, unsupported), ineffective decision</a:t>
            </a:r>
          </a:p>
          <a:p>
            <a:r>
              <a:rPr lang="en-CA" b="1" u="sng" dirty="0"/>
              <a:t>1998: Publish Decision Support Framework</a:t>
            </a:r>
          </a:p>
          <a:p>
            <a:pPr lvl="1"/>
            <a:r>
              <a:rPr lang="en-CA" dirty="0"/>
              <a:t>Assess determinants of decisions </a:t>
            </a:r>
          </a:p>
          <a:p>
            <a:pPr lvl="1"/>
            <a:r>
              <a:rPr lang="en-CA" dirty="0"/>
              <a:t>Provide decision support (decision aids)  </a:t>
            </a:r>
          </a:p>
          <a:p>
            <a:pPr lvl="1"/>
            <a:r>
              <a:rPr lang="en-CA" dirty="0"/>
              <a:t>Evaluate: Quality (DM process, Decision), Outcomes of Decision</a:t>
            </a:r>
          </a:p>
          <a:p>
            <a:r>
              <a:rPr lang="en-CA" dirty="0"/>
              <a:t> </a:t>
            </a:r>
            <a:r>
              <a:rPr lang="en-CA" b="1" u="sng" dirty="0"/>
              <a:t>2006: Simplify ODSF Model </a:t>
            </a:r>
          </a:p>
          <a:p>
            <a:pPr lvl="1"/>
            <a:r>
              <a:rPr lang="en-CA" dirty="0"/>
              <a:t>Clinical continuing education (details in e-training tutorial)</a:t>
            </a:r>
          </a:p>
          <a:p>
            <a:pPr lvl="1"/>
            <a:r>
              <a:rPr lang="en-CA" dirty="0"/>
              <a:t>Essential evaluation (IPDAS, Cochrane SR)</a:t>
            </a:r>
          </a:p>
          <a:p>
            <a:pPr lvl="2"/>
            <a:r>
              <a:rPr lang="en-CA" dirty="0"/>
              <a:t>DM Process monitoring (Stage, SURE prototype) part of decision support </a:t>
            </a:r>
          </a:p>
          <a:p>
            <a:pPr lvl="2"/>
            <a:r>
              <a:rPr lang="en-CA" dirty="0"/>
              <a:t>Primary outcome: Decision Quality</a:t>
            </a:r>
          </a:p>
          <a:p>
            <a:pPr lvl="2"/>
            <a:endParaRPr lang="en-CA" dirty="0"/>
          </a:p>
          <a:p>
            <a:pPr lvl="2"/>
            <a:endParaRPr lang="en-CA" dirty="0"/>
          </a:p>
        </p:txBody>
      </p:sp>
      <p:pic>
        <p:nvPicPr>
          <p:cNvPr id="12" name="Audio 11">
            <a:hlinkClick r:id="" action="ppaction://media"/>
            <a:extLst>
              <a:ext uri="{FF2B5EF4-FFF2-40B4-BE49-F238E27FC236}">
                <a16:creationId xmlns:a16="http://schemas.microsoft.com/office/drawing/2014/main" xmlns="" id="{C743066F-8968-41E6-ACD0-CE5D8A1761B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401837836"/>
      </p:ext>
    </p:extLst>
  </p:cSld>
  <p:clrMapOvr>
    <a:masterClrMapping/>
  </p:clrMapOvr>
  <mc:AlternateContent xmlns:mc="http://schemas.openxmlformats.org/markup-compatibility/2006" xmlns:p14="http://schemas.microsoft.com/office/powerpoint/2010/main">
    <mc:Choice Requires="p14">
      <p:transition spd="slow" p14:dur="2000" advTm="110841"/>
    </mc:Choice>
    <mc:Fallback xmlns="">
      <p:transition spd="slow" advTm="110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2"/>
                </p:tgtEl>
              </p:cMediaNode>
            </p:audio>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15BDE365-14D1-4C2C-870B-225C4E732EE1}"/>
              </a:ext>
            </a:extLst>
          </p:cNvPr>
          <p:cNvSpPr>
            <a:spLocks noGrp="1"/>
          </p:cNvSpPr>
          <p:nvPr>
            <p:ph type="dt" sz="half" idx="10"/>
          </p:nvPr>
        </p:nvSpPr>
        <p:spPr/>
        <p:txBody>
          <a:bodyPr/>
          <a:lstStyle/>
          <a:p>
            <a:pPr eaLnBrk="1" latinLnBrk="0" hangingPunct="1"/>
            <a:fld id="{DED3974D-B997-44E3-8E18-0A7FF68675B5}" type="datetime1">
              <a:rPr lang="en-US" smtClean="0"/>
              <a:t>11/16/20</a:t>
            </a:fld>
            <a:endParaRPr lang="en-US"/>
          </a:p>
        </p:txBody>
      </p:sp>
      <p:sp>
        <p:nvSpPr>
          <p:cNvPr id="4" name="Slide Number Placeholder 3">
            <a:extLst>
              <a:ext uri="{FF2B5EF4-FFF2-40B4-BE49-F238E27FC236}">
                <a16:creationId xmlns:a16="http://schemas.microsoft.com/office/drawing/2014/main" xmlns="" id="{F3456608-DBCB-4DB3-85A5-46130DD3B02A}"/>
              </a:ext>
            </a:extLst>
          </p:cNvPr>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8</a:t>
            </a:fld>
            <a:endParaRPr kumimoji="0" lang="en-US"/>
          </a:p>
        </p:txBody>
      </p:sp>
      <p:sp>
        <p:nvSpPr>
          <p:cNvPr id="6" name="Slide Number Placeholder 5">
            <a:extLst>
              <a:ext uri="{FF2B5EF4-FFF2-40B4-BE49-F238E27FC236}">
                <a16:creationId xmlns:a16="http://schemas.microsoft.com/office/drawing/2014/main" xmlns="" id="{C450E766-CCBD-4746-9ED2-85CB21D20C42}"/>
              </a:ext>
            </a:extLst>
          </p:cNvPr>
          <p:cNvSpPr>
            <a:spLocks noGrp="1"/>
          </p:cNvSpPr>
          <p:nvPr>
            <p:ph type="sldNum" sz="quarter" idx="4"/>
          </p:nvPr>
        </p:nvSpPr>
        <p:spPr/>
        <p:txBody>
          <a:bodyPr/>
          <a:lstStyle/>
          <a:p>
            <a:fld id="{6D0BA739-AA53-4B40-B7B4-3EB7BA914789}" type="slidenum">
              <a:rPr lang="en-US" smtClean="0"/>
              <a:pPr/>
              <a:t>8</a:t>
            </a:fld>
            <a:endParaRPr lang="en-US" dirty="0"/>
          </a:p>
        </p:txBody>
      </p:sp>
      <p:pic>
        <p:nvPicPr>
          <p:cNvPr id="7" name="Picture 6">
            <a:extLst>
              <a:ext uri="{FF2B5EF4-FFF2-40B4-BE49-F238E27FC236}">
                <a16:creationId xmlns:a16="http://schemas.microsoft.com/office/drawing/2014/main" xmlns="" id="{C26C366B-10C6-4DAE-9734-06222E785DD2}"/>
              </a:ext>
            </a:extLst>
          </p:cNvPr>
          <p:cNvPicPr>
            <a:picLocks noChangeAspect="1"/>
          </p:cNvPicPr>
          <p:nvPr/>
        </p:nvPicPr>
        <p:blipFill rotWithShape="1">
          <a:blip r:embed="rId5"/>
          <a:srcRect t="3413" b="6564"/>
          <a:stretch/>
        </p:blipFill>
        <p:spPr>
          <a:xfrm>
            <a:off x="130968" y="69395"/>
            <a:ext cx="4315302" cy="6719210"/>
          </a:xfrm>
          <a:prstGeom prst="rect">
            <a:avLst/>
          </a:prstGeom>
        </p:spPr>
      </p:pic>
      <p:pic>
        <p:nvPicPr>
          <p:cNvPr id="9" name="Picture 10">
            <a:extLst>
              <a:ext uri="{FF2B5EF4-FFF2-40B4-BE49-F238E27FC236}">
                <a16:creationId xmlns:a16="http://schemas.microsoft.com/office/drawing/2014/main" xmlns="" id="{804D2681-3F3F-4F26-8DE3-A3749C99DF5D}"/>
              </a:ext>
            </a:extLst>
          </p:cNvPr>
          <p:cNvPicPr>
            <a:picLocks noChangeAspect="1"/>
          </p:cNvPicPr>
          <p:nvPr/>
        </p:nvPicPr>
        <p:blipFill rotWithShape="1">
          <a:blip r:embed="rId6"/>
          <a:srcRect t="5010"/>
          <a:stretch/>
        </p:blipFill>
        <p:spPr>
          <a:xfrm>
            <a:off x="4572000" y="1074419"/>
            <a:ext cx="4474058" cy="3316113"/>
          </a:xfrm>
          <a:prstGeom prst="rect">
            <a:avLst/>
          </a:prstGeom>
        </p:spPr>
      </p:pic>
      <p:pic>
        <p:nvPicPr>
          <p:cNvPr id="8" name="Audio 7">
            <a:hlinkClick r:id="" action="ppaction://media"/>
            <a:extLst>
              <a:ext uri="{FF2B5EF4-FFF2-40B4-BE49-F238E27FC236}">
                <a16:creationId xmlns:a16="http://schemas.microsoft.com/office/drawing/2014/main" xmlns="" id="{FB93F5E5-B8EF-44FE-98A3-54E0DA7744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90061235"/>
      </p:ext>
    </p:extLst>
  </p:cSld>
  <p:clrMapOvr>
    <a:masterClrMapping/>
  </p:clrMapOvr>
  <mc:AlternateContent xmlns:mc="http://schemas.openxmlformats.org/markup-compatibility/2006" xmlns:p14="http://schemas.microsoft.com/office/powerpoint/2010/main">
    <mc:Choice Requires="p14">
      <p:transition spd="slow" p14:dur="2000" advTm="62507"/>
    </mc:Choice>
    <mc:Fallback xmlns="">
      <p:transition spd="slow" advTm="62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8876C73-76D5-49F9-8A86-BC661AE71EE4}"/>
              </a:ext>
            </a:extLst>
          </p:cNvPr>
          <p:cNvSpPr>
            <a:spLocks noGrp="1"/>
          </p:cNvSpPr>
          <p:nvPr>
            <p:ph type="sldNum" sz="quarter" idx="12"/>
          </p:nvPr>
        </p:nvSpPr>
        <p:spPr/>
        <p:txBody>
          <a:bodyPr/>
          <a:lstStyle/>
          <a:p>
            <a:pPr eaLnBrk="1" latinLnBrk="0" hangingPunct="1"/>
            <a:fld id="{D5BBC35B-A44B-4119-B8DA-DE9E3DFADA20}" type="slidenum">
              <a:rPr kumimoji="0" lang="en-US" smtClean="0"/>
              <a:pPr eaLnBrk="1" latinLnBrk="0" hangingPunct="1"/>
              <a:t>9</a:t>
            </a:fld>
            <a:endParaRPr kumimoji="0" lang="en-US"/>
          </a:p>
        </p:txBody>
      </p:sp>
      <p:sp>
        <p:nvSpPr>
          <p:cNvPr id="4" name="Title 3">
            <a:extLst>
              <a:ext uri="{FF2B5EF4-FFF2-40B4-BE49-F238E27FC236}">
                <a16:creationId xmlns:a16="http://schemas.microsoft.com/office/drawing/2014/main" xmlns="" id="{792A2914-4FAB-45F0-B4CE-4D90786BBDFD}"/>
              </a:ext>
            </a:extLst>
          </p:cNvPr>
          <p:cNvSpPr>
            <a:spLocks noGrp="1"/>
          </p:cNvSpPr>
          <p:nvPr>
            <p:ph type="title"/>
          </p:nvPr>
        </p:nvSpPr>
        <p:spPr/>
        <p:txBody>
          <a:bodyPr/>
          <a:lstStyle/>
          <a:p>
            <a:r>
              <a:rPr lang="en-CA" dirty="0"/>
              <a:t>Decisional Needs</a:t>
            </a:r>
          </a:p>
        </p:txBody>
      </p:sp>
      <p:sp>
        <p:nvSpPr>
          <p:cNvPr id="5" name="Slide Number Placeholder 4">
            <a:extLst>
              <a:ext uri="{FF2B5EF4-FFF2-40B4-BE49-F238E27FC236}">
                <a16:creationId xmlns:a16="http://schemas.microsoft.com/office/drawing/2014/main" xmlns="" id="{D6AF042B-23F1-40A1-8159-B9A33800B903}"/>
              </a:ext>
            </a:extLst>
          </p:cNvPr>
          <p:cNvSpPr>
            <a:spLocks noGrp="1"/>
          </p:cNvSpPr>
          <p:nvPr>
            <p:ph type="sldNum" sz="quarter" idx="4"/>
          </p:nvPr>
        </p:nvSpPr>
        <p:spPr/>
        <p:txBody>
          <a:bodyPr/>
          <a:lstStyle/>
          <a:p>
            <a:fld id="{6D0BA739-AA53-4B40-B7B4-3EB7BA914789}" type="slidenum">
              <a:rPr lang="en-US" smtClean="0"/>
              <a:pPr/>
              <a:t>9</a:t>
            </a:fld>
            <a:endParaRPr lang="en-US" dirty="0"/>
          </a:p>
        </p:txBody>
      </p:sp>
      <p:sp>
        <p:nvSpPr>
          <p:cNvPr id="13" name="Rectangle 12">
            <a:extLst>
              <a:ext uri="{FF2B5EF4-FFF2-40B4-BE49-F238E27FC236}">
                <a16:creationId xmlns:a16="http://schemas.microsoft.com/office/drawing/2014/main" xmlns="" id="{0F8F5043-BFCC-4F91-917C-E0B316DFF40C}"/>
              </a:ext>
            </a:extLst>
          </p:cNvPr>
          <p:cNvSpPr/>
          <p:nvPr/>
        </p:nvSpPr>
        <p:spPr>
          <a:xfrm>
            <a:off x="4009232" y="2141378"/>
            <a:ext cx="330200" cy="1172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Rounded Corners 15">
            <a:extLst>
              <a:ext uri="{FF2B5EF4-FFF2-40B4-BE49-F238E27FC236}">
                <a16:creationId xmlns:a16="http://schemas.microsoft.com/office/drawing/2014/main" xmlns="" id="{A31FEA20-649A-417F-A913-6524F2D2452A}"/>
              </a:ext>
            </a:extLst>
          </p:cNvPr>
          <p:cNvSpPr/>
          <p:nvPr/>
        </p:nvSpPr>
        <p:spPr>
          <a:xfrm>
            <a:off x="457200" y="1417638"/>
            <a:ext cx="8190072" cy="5066699"/>
          </a:xfrm>
          <a:prstGeom prst="roundRect">
            <a:avLst/>
          </a:prstGeom>
          <a:ln w="38100"/>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graphicFrame>
        <p:nvGraphicFramePr>
          <p:cNvPr id="17" name="Table 16">
            <a:extLst>
              <a:ext uri="{FF2B5EF4-FFF2-40B4-BE49-F238E27FC236}">
                <a16:creationId xmlns:a16="http://schemas.microsoft.com/office/drawing/2014/main" xmlns="" id="{D2B9DD07-4EC6-4ADF-8CC7-7FB3008C6B74}"/>
              </a:ext>
            </a:extLst>
          </p:cNvPr>
          <p:cNvGraphicFramePr>
            <a:graphicFrameLocks noGrp="1"/>
          </p:cNvGraphicFramePr>
          <p:nvPr/>
        </p:nvGraphicFramePr>
        <p:xfrm>
          <a:off x="672645" y="1926483"/>
          <a:ext cx="7798709" cy="4237316"/>
        </p:xfrm>
        <a:graphic>
          <a:graphicData uri="http://schemas.openxmlformats.org/drawingml/2006/table">
            <a:tbl>
              <a:tblPr firstRow="1" firstCol="1" bandRow="1">
                <a:tableStyleId>{5C22544A-7EE6-4342-B048-85BDC9FD1C3A}</a:tableStyleId>
              </a:tblPr>
              <a:tblGrid>
                <a:gridCol w="2599013">
                  <a:extLst>
                    <a:ext uri="{9D8B030D-6E8A-4147-A177-3AD203B41FA5}">
                      <a16:colId xmlns:a16="http://schemas.microsoft.com/office/drawing/2014/main" xmlns="" val="2677880977"/>
                    </a:ext>
                  </a:extLst>
                </a:gridCol>
                <a:gridCol w="2599848">
                  <a:extLst>
                    <a:ext uri="{9D8B030D-6E8A-4147-A177-3AD203B41FA5}">
                      <a16:colId xmlns:a16="http://schemas.microsoft.com/office/drawing/2014/main" xmlns="" val="1690115159"/>
                    </a:ext>
                  </a:extLst>
                </a:gridCol>
                <a:gridCol w="2599848">
                  <a:extLst>
                    <a:ext uri="{9D8B030D-6E8A-4147-A177-3AD203B41FA5}">
                      <a16:colId xmlns:a16="http://schemas.microsoft.com/office/drawing/2014/main" xmlns="" val="108081907"/>
                    </a:ext>
                  </a:extLst>
                </a:gridCol>
              </a:tblGrid>
              <a:tr h="4237316">
                <a:tc>
                  <a:txBody>
                    <a:bodyPr/>
                    <a:lstStyle/>
                    <a:p>
                      <a:pPr>
                        <a:lnSpc>
                          <a:spcPct val="107000"/>
                        </a:lnSpc>
                        <a:spcAft>
                          <a:spcPts val="0"/>
                        </a:spcAft>
                      </a:pPr>
                      <a:r>
                        <a:rPr lang="en-CA" sz="1200" b="0" dirty="0">
                          <a:solidFill>
                            <a:schemeClr val="tx1"/>
                          </a:solidFill>
                          <a:effectLst/>
                        </a:rPr>
                        <a:t>• </a:t>
                      </a:r>
                      <a:r>
                        <a:rPr lang="en-CA" sz="1200" b="1" dirty="0">
                          <a:solidFill>
                            <a:schemeClr val="tx1"/>
                          </a:solidFill>
                          <a:effectLst/>
                        </a:rPr>
                        <a:t>Decisional conflict</a:t>
                      </a:r>
                    </a:p>
                    <a:p>
                      <a:pPr>
                        <a:lnSpc>
                          <a:spcPct val="107000"/>
                        </a:lnSpc>
                        <a:spcAft>
                          <a:spcPts val="0"/>
                        </a:spcAft>
                      </a:pPr>
                      <a:r>
                        <a:rPr lang="en-CA" sz="1200" b="0" dirty="0">
                          <a:solidFill>
                            <a:schemeClr val="tx1"/>
                          </a:solidFill>
                          <a:effectLst/>
                        </a:rPr>
                        <a:t>Uncertainty best course of action</a:t>
                      </a:r>
                    </a:p>
                    <a:p>
                      <a:pPr>
                        <a:lnSpc>
                          <a:spcPct val="107000"/>
                        </a:lnSpc>
                        <a:spcAft>
                          <a:spcPts val="0"/>
                        </a:spcAft>
                      </a:pPr>
                      <a:endParaRPr lang="en-CA" sz="1200" b="1" dirty="0">
                        <a:solidFill>
                          <a:schemeClr val="tx1"/>
                        </a:solidFill>
                        <a:effectLst/>
                      </a:endParaRPr>
                    </a:p>
                    <a:p>
                      <a:pPr>
                        <a:lnSpc>
                          <a:spcPct val="107000"/>
                        </a:lnSpc>
                        <a:spcAft>
                          <a:spcPts val="0"/>
                        </a:spcAft>
                      </a:pPr>
                      <a:r>
                        <a:rPr lang="en-CA" sz="1200" b="1" dirty="0">
                          <a:solidFill>
                            <a:schemeClr val="tx1"/>
                          </a:solidFill>
                          <a:effectLst/>
                        </a:rPr>
                        <a:t>• Inadequate knowledge </a:t>
                      </a:r>
                      <a:r>
                        <a:rPr lang="en-CA" sz="1200" b="0" dirty="0">
                          <a:solidFill>
                            <a:schemeClr val="tx1"/>
                          </a:solidFill>
                        </a:rPr>
                        <a:t>condition, options, benefits, risks, scientific uncertainties</a:t>
                      </a:r>
                      <a:endParaRPr lang="en-CA" sz="1200" b="0" dirty="0">
                        <a:solidFill>
                          <a:schemeClr val="tx1"/>
                        </a:solidFill>
                        <a:effectLst/>
                      </a:endParaRPr>
                    </a:p>
                    <a:p>
                      <a:pPr>
                        <a:lnSpc>
                          <a:spcPct val="107000"/>
                        </a:lnSpc>
                        <a:spcAft>
                          <a:spcPts val="0"/>
                        </a:spcAft>
                      </a:pPr>
                      <a:endParaRPr lang="en-CA" sz="1200" b="1" dirty="0">
                        <a:solidFill>
                          <a:schemeClr val="tx1"/>
                        </a:solidFill>
                        <a:effectLst/>
                      </a:endParaRPr>
                    </a:p>
                    <a:p>
                      <a:pPr>
                        <a:lnSpc>
                          <a:spcPct val="107000"/>
                        </a:lnSpc>
                        <a:spcAft>
                          <a:spcPts val="0"/>
                        </a:spcAft>
                      </a:pPr>
                      <a:endParaRPr lang="en-CA" sz="1200" b="1" dirty="0">
                        <a:solidFill>
                          <a:schemeClr val="tx1"/>
                        </a:solidFill>
                        <a:effectLst/>
                      </a:endParaRPr>
                    </a:p>
                    <a:p>
                      <a:pPr>
                        <a:lnSpc>
                          <a:spcPct val="107000"/>
                        </a:lnSpc>
                        <a:spcAft>
                          <a:spcPts val="0"/>
                        </a:spcAft>
                      </a:pPr>
                      <a:r>
                        <a:rPr lang="en-CA" sz="1200" b="1" dirty="0">
                          <a:solidFill>
                            <a:schemeClr val="tx1"/>
                          </a:solidFill>
                          <a:effectLst/>
                        </a:rPr>
                        <a:t>• Unrealistic expectations </a:t>
                      </a:r>
                      <a:r>
                        <a:rPr lang="en-CA" sz="1200" b="0" dirty="0">
                          <a:solidFill>
                            <a:schemeClr val="tx1"/>
                          </a:solidFill>
                          <a:effectLst/>
                        </a:rPr>
                        <a:t>perceived likelihood benefits/risks not aligned with evidence</a:t>
                      </a:r>
                    </a:p>
                    <a:p>
                      <a:pPr>
                        <a:lnSpc>
                          <a:spcPct val="107000"/>
                        </a:lnSpc>
                        <a:spcAft>
                          <a:spcPts val="0"/>
                        </a:spcAft>
                      </a:pPr>
                      <a:endParaRPr lang="en-CA" sz="1200" b="1" dirty="0">
                        <a:solidFill>
                          <a:schemeClr val="tx1"/>
                        </a:solidFill>
                        <a:effectLst/>
                      </a:endParaRPr>
                    </a:p>
                    <a:p>
                      <a:pPr>
                        <a:lnSpc>
                          <a:spcPct val="107000"/>
                        </a:lnSpc>
                        <a:spcAft>
                          <a:spcPts val="0"/>
                        </a:spcAft>
                      </a:pPr>
                      <a:r>
                        <a:rPr lang="en-CA" sz="1200" b="1" dirty="0">
                          <a:solidFill>
                            <a:schemeClr val="tx1"/>
                          </a:solidFill>
                          <a:effectLst/>
                        </a:rPr>
                        <a:t>• Unclear values</a:t>
                      </a:r>
                    </a:p>
                    <a:p>
                      <a:pPr>
                        <a:lnSpc>
                          <a:spcPct val="107000"/>
                        </a:lnSpc>
                        <a:spcAft>
                          <a:spcPts val="0"/>
                        </a:spcAft>
                      </a:pPr>
                      <a:r>
                        <a:rPr lang="en-CA" sz="1200" b="0" dirty="0">
                          <a:solidFill>
                            <a:schemeClr val="tx1"/>
                          </a:solidFill>
                        </a:rPr>
                        <a:t>personal importance of benefits, risks, scientific uncertainties</a:t>
                      </a:r>
                      <a:endParaRPr lang="en-CA" sz="1200" b="0" dirty="0">
                        <a:solidFill>
                          <a:schemeClr val="tx1"/>
                        </a:solidFill>
                        <a:effectLst/>
                      </a:endParaRPr>
                    </a:p>
                    <a:p>
                      <a:pPr>
                        <a:lnSpc>
                          <a:spcPct val="107000"/>
                        </a:lnSpc>
                        <a:spcAft>
                          <a:spcPts val="0"/>
                        </a:spcAft>
                      </a:pPr>
                      <a:endParaRPr lang="en-CA" sz="1200" b="1" dirty="0">
                        <a:solidFill>
                          <a:schemeClr val="tx1"/>
                        </a:solidFill>
                        <a:effectLst/>
                      </a:endParaRPr>
                    </a:p>
                    <a:p>
                      <a:pPr>
                        <a:lnSpc>
                          <a:spcPct val="107000"/>
                        </a:lnSpc>
                        <a:spcAft>
                          <a:spcPts val="0"/>
                        </a:spcAft>
                      </a:pPr>
                      <a:r>
                        <a:rPr lang="en-CA" sz="1200" b="1" dirty="0">
                          <a:solidFill>
                            <a:schemeClr val="tx1"/>
                          </a:solidFill>
                          <a:effectLst/>
                        </a:rPr>
                        <a:t>• Decision characteristics (type, timing, stage, leaning) </a:t>
                      </a:r>
                      <a:r>
                        <a:rPr lang="en-CA" sz="1200" b="0" dirty="0">
                          <a:solidFill>
                            <a:schemeClr val="tx1"/>
                          </a:solidFill>
                          <a:effectLst/>
                        </a:rPr>
                        <a:t>can amplify needs: </a:t>
                      </a:r>
                    </a:p>
                  </a:txBody>
                  <a:tcPr marL="68580" marR="68580" marT="0" marB="0">
                    <a:noFill/>
                  </a:tcPr>
                </a:tc>
                <a:tc>
                  <a:txBody>
                    <a:bodyPr/>
                    <a:lstStyle/>
                    <a:p>
                      <a:pPr>
                        <a:lnSpc>
                          <a:spcPct val="107000"/>
                        </a:lnSpc>
                        <a:spcAft>
                          <a:spcPts val="0"/>
                        </a:spcAft>
                      </a:pPr>
                      <a:r>
                        <a:rPr lang="en-CA" sz="1200" b="1" dirty="0">
                          <a:solidFill>
                            <a:schemeClr val="tx1"/>
                          </a:solidFill>
                          <a:effectLst/>
                        </a:rPr>
                        <a:t>Inadequate Support &amp; Resources</a:t>
                      </a:r>
                    </a:p>
                  </a:txBody>
                  <a:tcPr marL="68580" marR="68580" marT="0" marB="0">
                    <a:noFill/>
                  </a:tcPr>
                </a:tc>
                <a:tc>
                  <a:txBody>
                    <a:bodyPr/>
                    <a:lstStyle/>
                    <a:p>
                      <a:pPr>
                        <a:lnSpc>
                          <a:spcPct val="107000"/>
                        </a:lnSpc>
                        <a:spcAft>
                          <a:spcPts val="0"/>
                        </a:spcAft>
                      </a:pPr>
                      <a:r>
                        <a:rPr lang="en-CA" sz="1200" b="1" dirty="0">
                          <a:solidFill>
                            <a:schemeClr val="tx1"/>
                          </a:solidFill>
                          <a:effectLst/>
                        </a:rPr>
                        <a:t>Personal/Clinical Characteristics that amplify needs</a:t>
                      </a:r>
                    </a:p>
                  </a:txBody>
                  <a:tcPr marL="68580" marR="68580" marT="0" marB="0">
                    <a:noFill/>
                  </a:tcPr>
                </a:tc>
                <a:extLst>
                  <a:ext uri="{0D108BD9-81ED-4DB2-BD59-A6C34878D82A}">
                    <a16:rowId xmlns:a16="http://schemas.microsoft.com/office/drawing/2014/main" xmlns="" val="319263796"/>
                  </a:ext>
                </a:extLst>
              </a:tr>
            </a:tbl>
          </a:graphicData>
        </a:graphic>
      </p:graphicFrame>
      <p:pic>
        <p:nvPicPr>
          <p:cNvPr id="6" name="Audio 5">
            <a:hlinkClick r:id="" action="ppaction://media"/>
            <a:extLst>
              <a:ext uri="{FF2B5EF4-FFF2-40B4-BE49-F238E27FC236}">
                <a16:creationId xmlns:a16="http://schemas.microsoft.com/office/drawing/2014/main" xmlns="" id="{E385EDA3-660A-4CB9-BDB9-BDFD4822AE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45262479"/>
      </p:ext>
    </p:extLst>
  </p:cSld>
  <p:clrMapOvr>
    <a:masterClrMapping/>
  </p:clrMapOvr>
  <mc:AlternateContent xmlns:mc="http://schemas.openxmlformats.org/markup-compatibility/2006" xmlns:p14="http://schemas.microsoft.com/office/powerpoint/2010/main">
    <mc:Choice Requires="p14">
      <p:transition spd="slow" p14:dur="2000" advTm="63927"/>
    </mc:Choice>
    <mc:Fallback xmlns="">
      <p:transition spd="slow" advTm="63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45.3"/>
</p:tagLst>
</file>

<file path=ppt/tags/tag2.xml><?xml version="1.0" encoding="utf-8"?>
<p:tagLst xmlns:a="http://schemas.openxmlformats.org/drawingml/2006/main" xmlns:r="http://schemas.openxmlformats.org/officeDocument/2006/relationships" xmlns:p="http://schemas.openxmlformats.org/presentationml/2006/main">
  <p:tag name="TIMING" val="|12.7|17.2"/>
</p:tagLst>
</file>

<file path=ppt/tags/tag3.xml><?xml version="1.0" encoding="utf-8"?>
<p:tagLst xmlns:a="http://schemas.openxmlformats.org/drawingml/2006/main" xmlns:r="http://schemas.openxmlformats.org/officeDocument/2006/relationships" xmlns:p="http://schemas.openxmlformats.org/presentationml/2006/main">
  <p:tag name="TIMING" val="|23.9"/>
</p:tagLst>
</file>

<file path=ppt/tags/tag4.xml><?xml version="1.0" encoding="utf-8"?>
<p:tagLst xmlns:a="http://schemas.openxmlformats.org/drawingml/2006/main" xmlns:r="http://schemas.openxmlformats.org/officeDocument/2006/relationships" xmlns:p="http://schemas.openxmlformats.org/presentationml/2006/main">
  <p:tag name="TIMING" val="|17.5"/>
</p:tagLst>
</file>

<file path=ppt/tags/tag5.xml><?xml version="1.0" encoding="utf-8"?>
<p:tagLst xmlns:a="http://schemas.openxmlformats.org/drawingml/2006/main" xmlns:r="http://schemas.openxmlformats.org/officeDocument/2006/relationships" xmlns:p="http://schemas.openxmlformats.org/presentationml/2006/main">
  <p:tag name="TIMING" val="|7.6|29.1|35"/>
</p:tagLst>
</file>

<file path=ppt/tags/tag6.xml><?xml version="1.0" encoding="utf-8"?>
<p:tagLst xmlns:a="http://schemas.openxmlformats.org/drawingml/2006/main" xmlns:r="http://schemas.openxmlformats.org/officeDocument/2006/relationships" xmlns:p="http://schemas.openxmlformats.org/presentationml/2006/main">
  <p:tag name="TIMING" val="|23.1"/>
</p:tagLst>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SIIPC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37863</TotalTime>
  <Words>2558</Words>
  <Application>Microsoft Macintosh PowerPoint</Application>
  <PresentationFormat>On-screen Show (4:3)</PresentationFormat>
  <Paragraphs>366</Paragraphs>
  <Slides>15</Slides>
  <Notes>15</Notes>
  <HiddenSlides>0</HiddenSlides>
  <MMClips>15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Calibri</vt:lpstr>
      <vt:lpstr>Lucida Sans Unicode</vt:lpstr>
      <vt:lpstr>Times New Roman</vt:lpstr>
      <vt:lpstr>Verdana</vt:lpstr>
      <vt:lpstr>Wingdings 2</vt:lpstr>
      <vt:lpstr>Wingdings 3</vt:lpstr>
      <vt:lpstr>Arial</vt:lpstr>
      <vt:lpstr>SIIPC Template</vt:lpstr>
      <vt:lpstr>Concourse</vt:lpstr>
      <vt:lpstr>Ottawa Decision Support Framework:  Historical perspective</vt:lpstr>
      <vt:lpstr>The ODSF</vt:lpstr>
      <vt:lpstr>1. Clinical Need (1989-95)</vt:lpstr>
      <vt:lpstr>Chapter: Decisional Conflict (’89-93)</vt:lpstr>
      <vt:lpstr>Chapter: Decisional Conflict (’89-’93)</vt:lpstr>
      <vt:lpstr>Chapter: Decisional Conflict (’89-’93)</vt:lpstr>
      <vt:lpstr>2. ODSF Evolution: Research  </vt:lpstr>
      <vt:lpstr>PowerPoint Presentation</vt:lpstr>
      <vt:lpstr>Decisional Needs</vt:lpstr>
      <vt:lpstr>Decisional Needs</vt:lpstr>
      <vt:lpstr>Decisional Needs</vt:lpstr>
      <vt:lpstr>Decision Support  (clinical counseling, decision tools, coaching)</vt:lpstr>
      <vt:lpstr>Decisional Outcomes</vt:lpstr>
      <vt:lpstr>3. Current ODSF limitations</vt:lpstr>
      <vt:lpstr>References</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Linnea Spelman</dc:creator>
  <cp:lastModifiedBy>Meg Carley</cp:lastModifiedBy>
  <cp:revision>507</cp:revision>
  <cp:lastPrinted>2019-06-29T15:56:44Z</cp:lastPrinted>
  <dcterms:created xsi:type="dcterms:W3CDTF">2011-06-07T18:41:20Z</dcterms:created>
  <dcterms:modified xsi:type="dcterms:W3CDTF">2020-11-16T17:20:51Z</dcterms:modified>
</cp:coreProperties>
</file>